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C_B5840A5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91" r:id="rId3"/>
    <p:sldId id="296" r:id="rId4"/>
    <p:sldId id="292" r:id="rId5"/>
    <p:sldId id="293" r:id="rId6"/>
    <p:sldId id="295" r:id="rId7"/>
    <p:sldId id="298" r:id="rId8"/>
    <p:sldId id="297" r:id="rId9"/>
    <p:sldId id="283" r:id="rId10"/>
    <p:sldId id="258" r:id="rId11"/>
    <p:sldId id="259" r:id="rId12"/>
    <p:sldId id="284" r:id="rId13"/>
    <p:sldId id="285" r:id="rId14"/>
    <p:sldId id="279" r:id="rId15"/>
    <p:sldId id="267" r:id="rId16"/>
    <p:sldId id="264" r:id="rId17"/>
    <p:sldId id="268" r:id="rId18"/>
    <p:sldId id="276" r:id="rId19"/>
    <p:sldId id="282" r:id="rId20"/>
    <p:sldId id="266" r:id="rId21"/>
    <p:sldId id="269" r:id="rId22"/>
    <p:sldId id="262" r:id="rId23"/>
    <p:sldId id="278" r:id="rId24"/>
    <p:sldId id="286" r:id="rId25"/>
    <p:sldId id="290" r:id="rId26"/>
    <p:sldId id="270" r:id="rId27"/>
    <p:sldId id="288" r:id="rId28"/>
    <p:sldId id="277" r:id="rId29"/>
    <p:sldId id="289" r:id="rId30"/>
    <p:sldId id="275" r:id="rId31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EF0F1-392B-4CE3-91AA-9939B2A3A39C}" v="4" dt="2021-10-04T08:36:17.476"/>
    <p1510:client id="{1A448482-7A16-49A4-87ED-584564D0DC3A}" v="680" dt="2021-10-03T18:55:14.601"/>
    <p1510:client id="{B53871CF-7876-4968-930A-FDBA51169487}" v="44" dt="2021-10-03T18:59:21.935"/>
    <p1510:client id="{CA880D84-C801-0747-B079-6489529460A4}" v="1679" dt="2021-10-03T19:09:30.206"/>
    <p1510:client id="{D2BCC260-777A-4D05-BA92-AA71EEAF8B37}" v="66" dt="2021-10-04T08:43:52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9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C_B5840A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F537F3-8377-426D-B5DE-CE7026B601DD}" authorId="{140E3BFB-E330-7C85-C00F-2B8F46C1D744}" status="resolved" created="2021-09-25T12:54:11.69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45329500" sldId="268"/>
      <ac:picMk id="6" creationId="{0B94BCE0-643E-49FC-A18E-F3E4A4BBEEAF}"/>
    </ac:deMkLst>
    <p188:txBody>
      <a:bodyPr/>
      <a:lstStyle/>
      <a:p>
        <a:r>
          <a:rPr lang="el-GR"/>
          <a:t>The value of E will be smaller if the input images ( x 1 and
x 2 ) are similar and vice versa. In reality, if it is less than a sup-
plied threshold value the images are similar and, if not, they are
different.</a:t>
        </a:r>
      </a:p>
    </p188:txBody>
  </p188:cm>
  <p188:cm id="{5956AC0B-CBFE-449C-A223-85739C106A73}" authorId="{140E3BFB-E330-7C85-C00F-2B8F46C1D744}" status="resolved" created="2021-09-25T12:54:43.62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45329500" sldId="268"/>
      <ac:spMk id="14" creationId="{1ACE587A-1D08-4A13-94FE-F0BDD251CF71}"/>
    </ac:deMkLst>
    <p188:txBody>
      <a:bodyPr/>
      <a:lstStyle/>
      <a:p>
        <a:r>
          <a:rPr lang="el-GR"/>
          <a:t>In the latent space of feature embeddings, we feed these two embeddings to an energy function which will give us the similarity between the two inputs.​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4AC6-D0E2-477C-8408-E7542D55C1C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9B16A3D-41F0-4366-B88F-CB9DD5D51A72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Compare the proposed method with other SOTA methods</a:t>
          </a:r>
          <a:endParaRPr lang="en-US" b="1"/>
        </a:p>
      </dgm:t>
    </dgm:pt>
    <dgm:pt modelId="{DC4EF66B-912F-424B-BC84-32489674A5F1}" type="parTrans" cxnId="{B61BA785-77CD-4061-A3F5-0E80F94F1E3E}">
      <dgm:prSet/>
      <dgm:spPr/>
      <dgm:t>
        <a:bodyPr/>
        <a:lstStyle/>
        <a:p>
          <a:endParaRPr lang="en-GB"/>
        </a:p>
      </dgm:t>
    </dgm:pt>
    <dgm:pt modelId="{29EED873-A410-436B-9E57-2AA10A89769A}" type="sibTrans" cxnId="{B61BA785-77CD-4061-A3F5-0E80F94F1E3E}">
      <dgm:prSet/>
      <dgm:spPr/>
      <dgm:t>
        <a:bodyPr/>
        <a:lstStyle/>
        <a:p>
          <a:endParaRPr lang="en-GB"/>
        </a:p>
      </dgm:t>
    </dgm:pt>
    <dgm:pt modelId="{E68CA3C9-32A0-4938-99C6-D08C2A8C507E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Research</a:t>
          </a:r>
          <a:endParaRPr lang="el-GR" b="1"/>
        </a:p>
      </dgm:t>
    </dgm:pt>
    <dgm:pt modelId="{4AEC3A00-7EA0-4E17-A7A4-183086D4BE69}" type="parTrans" cxnId="{B965BE76-3083-4E4D-B3D5-83845E8898B4}">
      <dgm:prSet/>
      <dgm:spPr/>
      <dgm:t>
        <a:bodyPr/>
        <a:lstStyle/>
        <a:p>
          <a:endParaRPr lang="en-GB"/>
        </a:p>
      </dgm:t>
    </dgm:pt>
    <dgm:pt modelId="{085400D9-5C87-4324-95FC-F1295BA10ECA}" type="sibTrans" cxnId="{B965BE76-3083-4E4D-B3D5-83845E8898B4}">
      <dgm:prSet/>
      <dgm:spPr/>
      <dgm:t>
        <a:bodyPr/>
        <a:lstStyle/>
        <a:p>
          <a:endParaRPr lang="en-GB"/>
        </a:p>
      </dgm:t>
    </dgm:pt>
    <dgm:pt modelId="{B8DAC7A9-3D40-4E8D-AD6D-78F00F24E2B9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SOTA meta-learning papers with high citations</a:t>
          </a:r>
          <a:endParaRPr lang="el-GR" b="1"/>
        </a:p>
      </dgm:t>
    </dgm:pt>
    <dgm:pt modelId="{1AB8A5AC-9FA5-4696-814E-1DB72E513D21}" type="parTrans" cxnId="{41E06205-9396-4B9C-9AFE-D93FC4BE2019}">
      <dgm:prSet/>
      <dgm:spPr/>
      <dgm:t>
        <a:bodyPr/>
        <a:lstStyle/>
        <a:p>
          <a:endParaRPr lang="en-GB"/>
        </a:p>
      </dgm:t>
    </dgm:pt>
    <dgm:pt modelId="{9A361DDC-9C34-43FB-AB1F-88502B66B9DE}" type="sibTrans" cxnId="{41E06205-9396-4B9C-9AFE-D93FC4BE2019}">
      <dgm:prSet/>
      <dgm:spPr/>
      <dgm:t>
        <a:bodyPr/>
        <a:lstStyle/>
        <a:p>
          <a:endParaRPr lang="en-GB"/>
        </a:p>
      </dgm:t>
    </dgm:pt>
    <dgm:pt modelId="{6E761229-9CF3-4326-8772-3C8E299F2CF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Explore</a:t>
          </a:r>
          <a:endParaRPr lang="el-GR" b="1"/>
        </a:p>
      </dgm:t>
    </dgm:pt>
    <dgm:pt modelId="{7E06FA8D-1208-4E18-B1FB-A0470FF5A537}" type="parTrans" cxnId="{B42515DC-69B3-45E3-A68A-CD070101DB49}">
      <dgm:prSet/>
      <dgm:spPr/>
      <dgm:t>
        <a:bodyPr/>
        <a:lstStyle/>
        <a:p>
          <a:endParaRPr lang="en-GB"/>
        </a:p>
      </dgm:t>
    </dgm:pt>
    <dgm:pt modelId="{E647E874-B814-42D6-9A98-8CCAEFE8C06C}" type="sibTrans" cxnId="{B42515DC-69B3-45E3-A68A-CD070101DB49}">
      <dgm:prSet/>
      <dgm:spPr/>
      <dgm:t>
        <a:bodyPr/>
        <a:lstStyle/>
        <a:p>
          <a:endParaRPr lang="en-GB"/>
        </a:p>
      </dgm:t>
    </dgm:pt>
    <dgm:pt modelId="{1E801D2B-91AF-4747-A98A-059F258AF7D5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meta-learning approaches</a:t>
          </a:r>
          <a:endParaRPr lang="el-GR" b="1"/>
        </a:p>
      </dgm:t>
    </dgm:pt>
    <dgm:pt modelId="{7D88400D-897F-48F2-8AD4-F9A00A272F0A}" type="parTrans" cxnId="{683B65EC-514C-4729-82D0-CE877D7A37F9}">
      <dgm:prSet/>
      <dgm:spPr/>
      <dgm:t>
        <a:bodyPr/>
        <a:lstStyle/>
        <a:p>
          <a:endParaRPr lang="en-GB"/>
        </a:p>
      </dgm:t>
    </dgm:pt>
    <dgm:pt modelId="{875C048C-2FA7-4EC9-B47F-9FC20CDA658B}" type="sibTrans" cxnId="{683B65EC-514C-4729-82D0-CE877D7A37F9}">
      <dgm:prSet/>
      <dgm:spPr/>
      <dgm:t>
        <a:bodyPr/>
        <a:lstStyle/>
        <a:p>
          <a:endParaRPr lang="en-GB"/>
        </a:p>
      </dgm:t>
    </dgm:pt>
    <dgm:pt modelId="{1D442AB0-F4EE-4AE1-A5B7-493E12FE3991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Select</a:t>
          </a:r>
          <a:endParaRPr lang="el-GR" b="1"/>
        </a:p>
      </dgm:t>
    </dgm:pt>
    <dgm:pt modelId="{B8C8F873-643A-4DF6-AAE6-651DEB7F9A0A}" type="parTrans" cxnId="{8C840FB5-2429-49F3-9EA1-135E28D63B4E}">
      <dgm:prSet/>
      <dgm:spPr/>
      <dgm:t>
        <a:bodyPr/>
        <a:lstStyle/>
        <a:p>
          <a:endParaRPr lang="en-GB"/>
        </a:p>
      </dgm:t>
    </dgm:pt>
    <dgm:pt modelId="{23E36F40-5B4B-4B24-A921-7407CCEA89AF}" type="sibTrans" cxnId="{8C840FB5-2429-49F3-9EA1-135E28D63B4E}">
      <dgm:prSet/>
      <dgm:spPr/>
      <dgm:t>
        <a:bodyPr/>
        <a:lstStyle/>
        <a:p>
          <a:endParaRPr lang="en-GB"/>
        </a:p>
      </dgm:t>
    </dgm:pt>
    <dgm:pt modelId="{65BD3A99-E666-4F6E-9C7A-626CBD0E0E46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a paper based on the citations</a:t>
          </a:r>
          <a:endParaRPr lang="el-GR" b="1"/>
        </a:p>
      </dgm:t>
    </dgm:pt>
    <dgm:pt modelId="{231A048A-B97D-44AD-92DC-5D3053AF0C29}" type="parTrans" cxnId="{46C247F0-8F8D-4E74-8F1D-3F48CC6ECD62}">
      <dgm:prSet/>
      <dgm:spPr/>
      <dgm:t>
        <a:bodyPr/>
        <a:lstStyle/>
        <a:p>
          <a:endParaRPr lang="en-GB"/>
        </a:p>
      </dgm:t>
    </dgm:pt>
    <dgm:pt modelId="{252DAB6F-B6B6-4A9E-A16B-82F5597E0E26}" type="sibTrans" cxnId="{46C247F0-8F8D-4E74-8F1D-3F48CC6ECD62}">
      <dgm:prSet/>
      <dgm:spPr/>
      <dgm:t>
        <a:bodyPr/>
        <a:lstStyle/>
        <a:p>
          <a:endParaRPr lang="en-GB"/>
        </a:p>
      </dgm:t>
    </dgm:pt>
    <dgm:pt modelId="{0902D0DC-2D22-4CF2-B98D-3BDC40167B8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Insights </a:t>
          </a:r>
          <a:endParaRPr lang="el-GR" b="1"/>
        </a:p>
      </dgm:t>
    </dgm:pt>
    <dgm:pt modelId="{8EFF7B9B-F2D1-462C-A343-E170EDB2133B}" type="parTrans" cxnId="{24D6EB78-DA62-49EE-9E06-0CAD888A920E}">
      <dgm:prSet/>
      <dgm:spPr/>
      <dgm:t>
        <a:bodyPr/>
        <a:lstStyle/>
        <a:p>
          <a:endParaRPr lang="en-GB"/>
        </a:p>
      </dgm:t>
    </dgm:pt>
    <dgm:pt modelId="{02E4E96A-0B38-4FB9-97DE-3A05188F37FB}" type="sibTrans" cxnId="{24D6EB78-DA62-49EE-9E06-0CAD888A920E}">
      <dgm:prSet/>
      <dgm:spPr/>
      <dgm:t>
        <a:bodyPr/>
        <a:lstStyle/>
        <a:p>
          <a:endParaRPr lang="en-GB"/>
        </a:p>
      </dgm:t>
    </dgm:pt>
    <dgm:pt modelId="{794C8D44-B34C-4832-9125-F526EED1A13B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Study the paper and find the most important details</a:t>
          </a:r>
          <a:endParaRPr lang="el-GR" b="1"/>
        </a:p>
      </dgm:t>
    </dgm:pt>
    <dgm:pt modelId="{F87EE409-EF7A-43FD-870A-FFAF51ACDA1B}" type="parTrans" cxnId="{00E1A1B5-23E4-4672-8BED-B226E1CE5BED}">
      <dgm:prSet/>
      <dgm:spPr/>
      <dgm:t>
        <a:bodyPr/>
        <a:lstStyle/>
        <a:p>
          <a:endParaRPr lang="en-GB"/>
        </a:p>
      </dgm:t>
    </dgm:pt>
    <dgm:pt modelId="{741EFA6F-1DD8-4916-97D7-817A74F95D0D}" type="sibTrans" cxnId="{00E1A1B5-23E4-4672-8BED-B226E1CE5BED}">
      <dgm:prSet/>
      <dgm:spPr/>
      <dgm:t>
        <a:bodyPr/>
        <a:lstStyle/>
        <a:p>
          <a:endParaRPr lang="en-GB"/>
        </a:p>
      </dgm:t>
    </dgm:pt>
    <dgm:pt modelId="{CC2CE6F3-08D3-4374-BD6D-FC00B4670176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Implement</a:t>
          </a:r>
          <a:endParaRPr lang="el-GR" b="1"/>
        </a:p>
      </dgm:t>
    </dgm:pt>
    <dgm:pt modelId="{5D1DFE11-CE0C-4E9D-80D3-DF83B7BDCBAE}" type="parTrans" cxnId="{3A5B0042-D1F4-4428-A333-C42E523FB443}">
      <dgm:prSet/>
      <dgm:spPr/>
      <dgm:t>
        <a:bodyPr/>
        <a:lstStyle/>
        <a:p>
          <a:endParaRPr lang="en-GB"/>
        </a:p>
      </dgm:t>
    </dgm:pt>
    <dgm:pt modelId="{1860EDD6-8C8B-4AB2-92D0-5EEFBEAE988D}" type="sibTrans" cxnId="{3A5B0042-D1F4-4428-A333-C42E523FB443}">
      <dgm:prSet/>
      <dgm:spPr/>
      <dgm:t>
        <a:bodyPr/>
        <a:lstStyle/>
        <a:p>
          <a:endParaRPr lang="en-GB"/>
        </a:p>
      </dgm:t>
    </dgm:pt>
    <dgm:pt modelId="{F15258DD-1C1E-43A1-9EC6-A34359FCC4D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the Meta-Learning model using a Deep Learning framework (</a:t>
          </a:r>
          <a:r>
            <a:rPr lang="en-US" b="1" err="1">
              <a:latin typeface="Calibri Light" panose="020F0302020204030204"/>
            </a:rPr>
            <a:t>Tensorflow</a:t>
          </a:r>
          <a:r>
            <a:rPr lang="en-US" b="1">
              <a:latin typeface="Calibri Light" panose="020F0302020204030204"/>
            </a:rPr>
            <a:t> or </a:t>
          </a:r>
          <a:r>
            <a:rPr lang="en-US" b="1" err="1">
              <a:latin typeface="Calibri Light" panose="020F0302020204030204"/>
            </a:rPr>
            <a:t>PyTorch</a:t>
          </a:r>
          <a:r>
            <a:rPr lang="en-US" b="1">
              <a:latin typeface="Calibri Light" panose="020F0302020204030204"/>
            </a:rPr>
            <a:t>)</a:t>
          </a:r>
          <a:endParaRPr lang="el-GR" b="1"/>
        </a:p>
      </dgm:t>
    </dgm:pt>
    <dgm:pt modelId="{41B6E2B5-D1BD-4C87-B2B7-BE10297C7B16}" type="parTrans" cxnId="{3FEF2291-348B-4904-804B-2614C9A97EF6}">
      <dgm:prSet/>
      <dgm:spPr/>
      <dgm:t>
        <a:bodyPr/>
        <a:lstStyle/>
        <a:p>
          <a:endParaRPr lang="en-GB"/>
        </a:p>
      </dgm:t>
    </dgm:pt>
    <dgm:pt modelId="{1FFA846B-C97F-4F6E-94C0-4E77B87E8312}" type="sibTrans" cxnId="{3FEF2291-348B-4904-804B-2614C9A97EF6}">
      <dgm:prSet/>
      <dgm:spPr/>
      <dgm:t>
        <a:bodyPr/>
        <a:lstStyle/>
        <a:p>
          <a:endParaRPr lang="en-GB"/>
        </a:p>
      </dgm:t>
    </dgm:pt>
    <dgm:pt modelId="{2A68E475-107A-4444-B309-AACF6CDB69CC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Evaluate</a:t>
          </a:r>
          <a:endParaRPr lang="el-GR" b="1"/>
        </a:p>
      </dgm:t>
    </dgm:pt>
    <dgm:pt modelId="{315D116C-6E32-4E32-B94A-593E16704374}" type="parTrans" cxnId="{CFACCEAD-9C7E-4402-9F74-7EC45F3A1825}">
      <dgm:prSet/>
      <dgm:spPr/>
      <dgm:t>
        <a:bodyPr/>
        <a:lstStyle/>
        <a:p>
          <a:endParaRPr lang="en-GB"/>
        </a:p>
      </dgm:t>
    </dgm:pt>
    <dgm:pt modelId="{E1E075A6-3330-4E97-9EBA-CA0ADF3E1964}" type="sibTrans" cxnId="{CFACCEAD-9C7E-4402-9F74-7EC45F3A1825}">
      <dgm:prSet/>
      <dgm:spPr/>
      <dgm:t>
        <a:bodyPr/>
        <a:lstStyle/>
        <a:p>
          <a:endParaRPr lang="en-GB"/>
        </a:p>
      </dgm:t>
    </dgm:pt>
    <dgm:pt modelId="{2AC73052-7CDB-4280-B3F1-281D3816B9FA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Evaluate the model, using proposed metrics</a:t>
          </a:r>
          <a:endParaRPr lang="el-GR" b="1"/>
        </a:p>
      </dgm:t>
    </dgm:pt>
    <dgm:pt modelId="{162228DF-6294-41C9-B0D5-ACB30FBF6FFA}" type="parTrans" cxnId="{2B6EA98C-987A-4B29-9487-4B2149F80EB2}">
      <dgm:prSet/>
      <dgm:spPr/>
      <dgm:t>
        <a:bodyPr/>
        <a:lstStyle/>
        <a:p>
          <a:endParaRPr lang="en-GB"/>
        </a:p>
      </dgm:t>
    </dgm:pt>
    <dgm:pt modelId="{205BFDE9-737E-44EF-BAC5-675152E25E4A}" type="sibTrans" cxnId="{2B6EA98C-987A-4B29-9487-4B2149F80EB2}">
      <dgm:prSet/>
      <dgm:spPr/>
      <dgm:t>
        <a:bodyPr/>
        <a:lstStyle/>
        <a:p>
          <a:endParaRPr lang="en-GB"/>
        </a:p>
      </dgm:t>
    </dgm:pt>
    <dgm:pt modelId="{9BA15B20-9B08-4BCA-BBE3-77493A387BCC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Compare</a:t>
          </a:r>
          <a:endParaRPr lang="el-GR" b="1"/>
        </a:p>
      </dgm:t>
    </dgm:pt>
    <dgm:pt modelId="{EA779B68-21F1-4622-A01D-271995D3C9A4}" type="parTrans" cxnId="{C4599687-C99F-4C1E-B41B-B8A74CBC5230}">
      <dgm:prSet/>
      <dgm:spPr/>
      <dgm:t>
        <a:bodyPr/>
        <a:lstStyle/>
        <a:p>
          <a:endParaRPr lang="en-GB"/>
        </a:p>
      </dgm:t>
    </dgm:pt>
    <dgm:pt modelId="{E57392A8-6FB5-4B8B-82CD-7C3336A65825}" type="sibTrans" cxnId="{C4599687-C99F-4C1E-B41B-B8A74CBC5230}">
      <dgm:prSet/>
      <dgm:spPr/>
      <dgm:t>
        <a:bodyPr/>
        <a:lstStyle/>
        <a:p>
          <a:endParaRPr lang="en-GB"/>
        </a:p>
      </dgm:t>
    </dgm:pt>
    <dgm:pt modelId="{78253FF6-4BE0-4553-A4D4-D9D59E57EC18}" type="pres">
      <dgm:prSet presAssocID="{BAE64AC6-D0E2-477C-8408-E7542D55C1C9}" presName="Name0" presStyleCnt="0">
        <dgm:presLayoutVars>
          <dgm:dir/>
          <dgm:animLvl val="lvl"/>
          <dgm:resizeHandles val="exact"/>
        </dgm:presLayoutVars>
      </dgm:prSet>
      <dgm:spPr/>
    </dgm:pt>
    <dgm:pt modelId="{EA5E7DD8-FE0B-45F2-80FE-8637E5082B79}" type="pres">
      <dgm:prSet presAssocID="{9BA15B20-9B08-4BCA-BBE3-77493A387BCC}" presName="boxAndChildren" presStyleCnt="0"/>
      <dgm:spPr/>
    </dgm:pt>
    <dgm:pt modelId="{9F1E28A3-0FE7-4107-9713-B50CFB86993A}" type="pres">
      <dgm:prSet presAssocID="{9BA15B20-9B08-4BCA-BBE3-77493A387BCC}" presName="parentTextBox" presStyleLbl="alignNode1" presStyleIdx="0" presStyleCnt="7"/>
      <dgm:spPr/>
    </dgm:pt>
    <dgm:pt modelId="{D7BD1FD2-729D-4964-AEF1-F7F854CD51E2}" type="pres">
      <dgm:prSet presAssocID="{9BA15B20-9B08-4BCA-BBE3-77493A387BCC}" presName="descendantBox" presStyleLbl="bgAccFollowNode1" presStyleIdx="0" presStyleCnt="7"/>
      <dgm:spPr/>
    </dgm:pt>
    <dgm:pt modelId="{78626886-5CA8-4CB2-A60B-A8C394435474}" type="pres">
      <dgm:prSet presAssocID="{E1E075A6-3330-4E97-9EBA-CA0ADF3E1964}" presName="sp" presStyleCnt="0"/>
      <dgm:spPr/>
    </dgm:pt>
    <dgm:pt modelId="{5A7AC9E4-6158-404A-B830-4D9A5966F612}" type="pres">
      <dgm:prSet presAssocID="{2A68E475-107A-4444-B309-AACF6CDB69CC}" presName="arrowAndChildren" presStyleCnt="0"/>
      <dgm:spPr/>
    </dgm:pt>
    <dgm:pt modelId="{6999E615-ED6F-4A45-86D4-0C87A59BE4F5}" type="pres">
      <dgm:prSet presAssocID="{2A68E475-107A-4444-B309-AACF6CDB69CC}" presName="parentTextArrow" presStyleLbl="node1" presStyleIdx="0" presStyleCnt="0"/>
      <dgm:spPr/>
    </dgm:pt>
    <dgm:pt modelId="{3F860CBC-539F-4E73-BBF7-2FBABA958D8D}" type="pres">
      <dgm:prSet presAssocID="{2A68E475-107A-4444-B309-AACF6CDB69CC}" presName="arrow" presStyleLbl="alignNode1" presStyleIdx="1" presStyleCnt="7"/>
      <dgm:spPr/>
    </dgm:pt>
    <dgm:pt modelId="{165A3E42-8B16-42A5-89D8-1ECD63A87AF1}" type="pres">
      <dgm:prSet presAssocID="{2A68E475-107A-4444-B309-AACF6CDB69CC}" presName="descendantArrow" presStyleLbl="bgAccFollowNode1" presStyleIdx="1" presStyleCnt="7"/>
      <dgm:spPr/>
    </dgm:pt>
    <dgm:pt modelId="{4E406E2F-CF2C-4583-9C62-C3C6D898A608}" type="pres">
      <dgm:prSet presAssocID="{1860EDD6-8C8B-4AB2-92D0-5EEFBEAE988D}" presName="sp" presStyleCnt="0"/>
      <dgm:spPr/>
    </dgm:pt>
    <dgm:pt modelId="{3C18C532-F570-44C9-A9B2-E3798DD36D94}" type="pres">
      <dgm:prSet presAssocID="{CC2CE6F3-08D3-4374-BD6D-FC00B4670176}" presName="arrowAndChildren" presStyleCnt="0"/>
      <dgm:spPr/>
    </dgm:pt>
    <dgm:pt modelId="{3AA5B1F2-E059-4E88-AC9B-59350812F8BD}" type="pres">
      <dgm:prSet presAssocID="{CC2CE6F3-08D3-4374-BD6D-FC00B4670176}" presName="parentTextArrow" presStyleLbl="node1" presStyleIdx="0" presStyleCnt="0"/>
      <dgm:spPr/>
    </dgm:pt>
    <dgm:pt modelId="{D26DAA68-C5F6-48DA-A673-3F862CFE8931}" type="pres">
      <dgm:prSet presAssocID="{CC2CE6F3-08D3-4374-BD6D-FC00B4670176}" presName="arrow" presStyleLbl="alignNode1" presStyleIdx="2" presStyleCnt="7"/>
      <dgm:spPr/>
    </dgm:pt>
    <dgm:pt modelId="{BA48B8AA-F31A-47CA-B19F-2AB73404BCE7}" type="pres">
      <dgm:prSet presAssocID="{CC2CE6F3-08D3-4374-BD6D-FC00B4670176}" presName="descendantArrow" presStyleLbl="bgAccFollowNode1" presStyleIdx="2" presStyleCnt="7"/>
      <dgm:spPr/>
    </dgm:pt>
    <dgm:pt modelId="{99845F8C-5935-43E5-A180-263CF1645053}" type="pres">
      <dgm:prSet presAssocID="{02E4E96A-0B38-4FB9-97DE-3A05188F37FB}" presName="sp" presStyleCnt="0"/>
      <dgm:spPr/>
    </dgm:pt>
    <dgm:pt modelId="{9DA790BC-A3A9-4936-96F6-7C9A6A62E285}" type="pres">
      <dgm:prSet presAssocID="{0902D0DC-2D22-4CF2-B98D-3BDC40167B8D}" presName="arrowAndChildren" presStyleCnt="0"/>
      <dgm:spPr/>
    </dgm:pt>
    <dgm:pt modelId="{52116A30-1AE5-453C-B70E-089C08B452B5}" type="pres">
      <dgm:prSet presAssocID="{0902D0DC-2D22-4CF2-B98D-3BDC40167B8D}" presName="parentTextArrow" presStyleLbl="node1" presStyleIdx="0" presStyleCnt="0"/>
      <dgm:spPr/>
    </dgm:pt>
    <dgm:pt modelId="{52A6F0D1-9631-470A-A6A9-593D65D6AAB2}" type="pres">
      <dgm:prSet presAssocID="{0902D0DC-2D22-4CF2-B98D-3BDC40167B8D}" presName="arrow" presStyleLbl="alignNode1" presStyleIdx="3" presStyleCnt="7"/>
      <dgm:spPr/>
    </dgm:pt>
    <dgm:pt modelId="{A4D777CF-84F9-40FD-AA31-A2A15812D968}" type="pres">
      <dgm:prSet presAssocID="{0902D0DC-2D22-4CF2-B98D-3BDC40167B8D}" presName="descendantArrow" presStyleLbl="bgAccFollowNode1" presStyleIdx="3" presStyleCnt="7"/>
      <dgm:spPr/>
    </dgm:pt>
    <dgm:pt modelId="{E4312BBE-B464-4F01-8461-AAE95AF9CFE8}" type="pres">
      <dgm:prSet presAssocID="{23E36F40-5B4B-4B24-A921-7407CCEA89AF}" presName="sp" presStyleCnt="0"/>
      <dgm:spPr/>
    </dgm:pt>
    <dgm:pt modelId="{F0A81B53-7602-40FD-A357-ECC339D72F40}" type="pres">
      <dgm:prSet presAssocID="{1D442AB0-F4EE-4AE1-A5B7-493E12FE3991}" presName="arrowAndChildren" presStyleCnt="0"/>
      <dgm:spPr/>
    </dgm:pt>
    <dgm:pt modelId="{457164E3-87D1-48BC-B76B-32AF8C9A6B8C}" type="pres">
      <dgm:prSet presAssocID="{1D442AB0-F4EE-4AE1-A5B7-493E12FE3991}" presName="parentTextArrow" presStyleLbl="node1" presStyleIdx="0" presStyleCnt="0"/>
      <dgm:spPr/>
    </dgm:pt>
    <dgm:pt modelId="{0568644F-BEBD-4F69-9BAA-5B11870DDE2C}" type="pres">
      <dgm:prSet presAssocID="{1D442AB0-F4EE-4AE1-A5B7-493E12FE3991}" presName="arrow" presStyleLbl="alignNode1" presStyleIdx="4" presStyleCnt="7"/>
      <dgm:spPr/>
    </dgm:pt>
    <dgm:pt modelId="{D821FB19-E851-455D-8646-F757CDC01040}" type="pres">
      <dgm:prSet presAssocID="{1D442AB0-F4EE-4AE1-A5B7-493E12FE3991}" presName="descendantArrow" presStyleLbl="bgAccFollowNode1" presStyleIdx="4" presStyleCnt="7"/>
      <dgm:spPr/>
    </dgm:pt>
    <dgm:pt modelId="{76066AFE-A89E-437C-A595-1F228CD99BC8}" type="pres">
      <dgm:prSet presAssocID="{E647E874-B814-42D6-9A98-8CCAEFE8C06C}" presName="sp" presStyleCnt="0"/>
      <dgm:spPr/>
    </dgm:pt>
    <dgm:pt modelId="{8101A8FC-A8E7-460A-939C-3B03E6F14CDA}" type="pres">
      <dgm:prSet presAssocID="{6E761229-9CF3-4326-8772-3C8E299F2CFD}" presName="arrowAndChildren" presStyleCnt="0"/>
      <dgm:spPr/>
    </dgm:pt>
    <dgm:pt modelId="{6189AE85-1F70-4C44-89B7-0769C2EA7AA7}" type="pres">
      <dgm:prSet presAssocID="{6E761229-9CF3-4326-8772-3C8E299F2CFD}" presName="parentTextArrow" presStyleLbl="node1" presStyleIdx="0" presStyleCnt="0"/>
      <dgm:spPr/>
    </dgm:pt>
    <dgm:pt modelId="{3DD0DEF6-D011-4389-BAB0-846713C8438C}" type="pres">
      <dgm:prSet presAssocID="{6E761229-9CF3-4326-8772-3C8E299F2CFD}" presName="arrow" presStyleLbl="alignNode1" presStyleIdx="5" presStyleCnt="7"/>
      <dgm:spPr/>
    </dgm:pt>
    <dgm:pt modelId="{FAE3D7AE-0789-4B3A-BC72-DCCEA4F8A898}" type="pres">
      <dgm:prSet presAssocID="{6E761229-9CF3-4326-8772-3C8E299F2CFD}" presName="descendantArrow" presStyleLbl="bgAccFollowNode1" presStyleIdx="5" presStyleCnt="7"/>
      <dgm:spPr/>
    </dgm:pt>
    <dgm:pt modelId="{75B564E8-E0B6-438F-9475-971EB308421F}" type="pres">
      <dgm:prSet presAssocID="{085400D9-5C87-4324-95FC-F1295BA10ECA}" presName="sp" presStyleCnt="0"/>
      <dgm:spPr/>
    </dgm:pt>
    <dgm:pt modelId="{81DD0932-0E7A-41C0-9F05-90BE303D5E93}" type="pres">
      <dgm:prSet presAssocID="{E68CA3C9-32A0-4938-99C6-D08C2A8C507E}" presName="arrowAndChildren" presStyleCnt="0"/>
      <dgm:spPr/>
    </dgm:pt>
    <dgm:pt modelId="{884C930B-C8B7-48A8-AF8C-304CDB6B6842}" type="pres">
      <dgm:prSet presAssocID="{E68CA3C9-32A0-4938-99C6-D08C2A8C507E}" presName="parentTextArrow" presStyleLbl="node1" presStyleIdx="0" presStyleCnt="0"/>
      <dgm:spPr/>
    </dgm:pt>
    <dgm:pt modelId="{509CACEC-0B45-4916-ABF9-0DD3DC9A6500}" type="pres">
      <dgm:prSet presAssocID="{E68CA3C9-32A0-4938-99C6-D08C2A8C507E}" presName="arrow" presStyleLbl="alignNode1" presStyleIdx="6" presStyleCnt="7"/>
      <dgm:spPr/>
    </dgm:pt>
    <dgm:pt modelId="{E8451A30-EBD8-45E7-8CC1-8DF565607E85}" type="pres">
      <dgm:prSet presAssocID="{E68CA3C9-32A0-4938-99C6-D08C2A8C507E}" presName="descendantArrow" presStyleLbl="bgAccFollowNode1" presStyleIdx="6" presStyleCnt="7"/>
      <dgm:spPr/>
    </dgm:pt>
  </dgm:ptLst>
  <dgm:cxnLst>
    <dgm:cxn modelId="{DBDD4704-BC27-467B-81F5-81F4DEF2B3F2}" type="presOf" srcId="{2AC73052-7CDB-4280-B3F1-281D3816B9FA}" destId="{165A3E42-8B16-42A5-89D8-1ECD63A87AF1}" srcOrd="0" destOrd="0" presId="urn:microsoft.com/office/officeart/2016/7/layout/VerticalDownArrowProcess"/>
    <dgm:cxn modelId="{41E06205-9396-4B9C-9AFE-D93FC4BE2019}" srcId="{E68CA3C9-32A0-4938-99C6-D08C2A8C507E}" destId="{B8DAC7A9-3D40-4E8D-AD6D-78F00F24E2B9}" srcOrd="0" destOrd="0" parTransId="{1AB8A5AC-9FA5-4696-814E-1DB72E513D21}" sibTransId="{9A361DDC-9C34-43FB-AB1F-88502B66B9DE}"/>
    <dgm:cxn modelId="{9B319412-66ED-4E77-AC97-CEDED70C54E2}" type="presOf" srcId="{6E761229-9CF3-4326-8772-3C8E299F2CFD}" destId="{3DD0DEF6-D011-4389-BAB0-846713C8438C}" srcOrd="1" destOrd="0" presId="urn:microsoft.com/office/officeart/2016/7/layout/VerticalDownArrowProcess"/>
    <dgm:cxn modelId="{1D83D013-CAB0-4D52-9C9E-DDD2A125B830}" type="presOf" srcId="{65BD3A99-E666-4F6E-9C7A-626CBD0E0E46}" destId="{D821FB19-E851-455D-8646-F757CDC01040}" srcOrd="0" destOrd="0" presId="urn:microsoft.com/office/officeart/2016/7/layout/VerticalDownArrowProcess"/>
    <dgm:cxn modelId="{71E80115-32DE-463D-BCEA-D57563F829A9}" type="presOf" srcId="{1D442AB0-F4EE-4AE1-A5B7-493E12FE3991}" destId="{457164E3-87D1-48BC-B76B-32AF8C9A6B8C}" srcOrd="0" destOrd="0" presId="urn:microsoft.com/office/officeart/2016/7/layout/VerticalDownArrowProcess"/>
    <dgm:cxn modelId="{D4BEEE3B-8BD1-4A06-A92D-1D7811F46268}" type="presOf" srcId="{E68CA3C9-32A0-4938-99C6-D08C2A8C507E}" destId="{884C930B-C8B7-48A8-AF8C-304CDB6B6842}" srcOrd="0" destOrd="0" presId="urn:microsoft.com/office/officeart/2016/7/layout/VerticalDownArrowProcess"/>
    <dgm:cxn modelId="{51E0F55D-515C-4F66-AF2B-783784D3931F}" type="presOf" srcId="{E68CA3C9-32A0-4938-99C6-D08C2A8C507E}" destId="{509CACEC-0B45-4916-ABF9-0DD3DC9A6500}" srcOrd="1" destOrd="0" presId="urn:microsoft.com/office/officeart/2016/7/layout/VerticalDownArrowProcess"/>
    <dgm:cxn modelId="{3A5B0042-D1F4-4428-A333-C42E523FB443}" srcId="{BAE64AC6-D0E2-477C-8408-E7542D55C1C9}" destId="{CC2CE6F3-08D3-4374-BD6D-FC00B4670176}" srcOrd="4" destOrd="0" parTransId="{5D1DFE11-CE0C-4E9D-80D3-DF83B7BDCBAE}" sibTransId="{1860EDD6-8C8B-4AB2-92D0-5EEFBEAE988D}"/>
    <dgm:cxn modelId="{6B873468-4A99-422E-8436-E7B089DCC6BD}" type="presOf" srcId="{0902D0DC-2D22-4CF2-B98D-3BDC40167B8D}" destId="{52A6F0D1-9631-470A-A6A9-593D65D6AAB2}" srcOrd="1" destOrd="0" presId="urn:microsoft.com/office/officeart/2016/7/layout/VerticalDownArrowProcess"/>
    <dgm:cxn modelId="{6D41BB69-21FC-469D-BCA3-D63E23912A86}" type="presOf" srcId="{794C8D44-B34C-4832-9125-F526EED1A13B}" destId="{A4D777CF-84F9-40FD-AA31-A2A15812D968}" srcOrd="0" destOrd="0" presId="urn:microsoft.com/office/officeart/2016/7/layout/VerticalDownArrowProcess"/>
    <dgm:cxn modelId="{532C8D52-651F-42E6-ABEE-4386E274F833}" type="presOf" srcId="{1D442AB0-F4EE-4AE1-A5B7-493E12FE3991}" destId="{0568644F-BEBD-4F69-9BAA-5B11870DDE2C}" srcOrd="1" destOrd="0" presId="urn:microsoft.com/office/officeart/2016/7/layout/VerticalDownArrowProcess"/>
    <dgm:cxn modelId="{B965BE76-3083-4E4D-B3D5-83845E8898B4}" srcId="{BAE64AC6-D0E2-477C-8408-E7542D55C1C9}" destId="{E68CA3C9-32A0-4938-99C6-D08C2A8C507E}" srcOrd="0" destOrd="0" parTransId="{4AEC3A00-7EA0-4E17-A7A4-183086D4BE69}" sibTransId="{085400D9-5C87-4324-95FC-F1295BA10ECA}"/>
    <dgm:cxn modelId="{24D6EB78-DA62-49EE-9E06-0CAD888A920E}" srcId="{BAE64AC6-D0E2-477C-8408-E7542D55C1C9}" destId="{0902D0DC-2D22-4CF2-B98D-3BDC40167B8D}" srcOrd="3" destOrd="0" parTransId="{8EFF7B9B-F2D1-462C-A343-E170EDB2133B}" sibTransId="{02E4E96A-0B38-4FB9-97DE-3A05188F37FB}"/>
    <dgm:cxn modelId="{E9D2697F-3B78-4B55-AF61-9492FA431834}" type="presOf" srcId="{9BA15B20-9B08-4BCA-BBE3-77493A387BCC}" destId="{9F1E28A3-0FE7-4107-9713-B50CFB86993A}" srcOrd="0" destOrd="0" presId="urn:microsoft.com/office/officeart/2016/7/layout/VerticalDownArrowProcess"/>
    <dgm:cxn modelId="{180A9B81-E986-4A57-AE03-6488826EA897}" type="presOf" srcId="{CC2CE6F3-08D3-4374-BD6D-FC00B4670176}" destId="{3AA5B1F2-E059-4E88-AC9B-59350812F8BD}" srcOrd="0" destOrd="0" presId="urn:microsoft.com/office/officeart/2016/7/layout/VerticalDownArrowProcess"/>
    <dgm:cxn modelId="{B61BA785-77CD-4061-A3F5-0E80F94F1E3E}" srcId="{9BA15B20-9B08-4BCA-BBE3-77493A387BCC}" destId="{19B16A3D-41F0-4366-B88F-CB9DD5D51A72}" srcOrd="0" destOrd="0" parTransId="{DC4EF66B-912F-424B-BC84-32489674A5F1}" sibTransId="{29EED873-A410-436B-9E57-2AA10A89769A}"/>
    <dgm:cxn modelId="{C4599687-C99F-4C1E-B41B-B8A74CBC5230}" srcId="{BAE64AC6-D0E2-477C-8408-E7542D55C1C9}" destId="{9BA15B20-9B08-4BCA-BBE3-77493A387BCC}" srcOrd="6" destOrd="0" parTransId="{EA779B68-21F1-4622-A01D-271995D3C9A4}" sibTransId="{E57392A8-6FB5-4B8B-82CD-7C3336A65825}"/>
    <dgm:cxn modelId="{2B6EA98C-987A-4B29-9487-4B2149F80EB2}" srcId="{2A68E475-107A-4444-B309-AACF6CDB69CC}" destId="{2AC73052-7CDB-4280-B3F1-281D3816B9FA}" srcOrd="0" destOrd="0" parTransId="{162228DF-6294-41C9-B0D5-ACB30FBF6FFA}" sibTransId="{205BFDE9-737E-44EF-BAC5-675152E25E4A}"/>
    <dgm:cxn modelId="{3FEF2291-348B-4904-804B-2614C9A97EF6}" srcId="{CC2CE6F3-08D3-4374-BD6D-FC00B4670176}" destId="{F15258DD-1C1E-43A1-9EC6-A34359FCC4DD}" srcOrd="0" destOrd="0" parTransId="{41B6E2B5-D1BD-4C87-B2B7-BE10297C7B16}" sibTransId="{1FFA846B-C97F-4F6E-94C0-4E77B87E8312}"/>
    <dgm:cxn modelId="{9C27BCA0-BAF4-40AF-A426-1AB8733A22B9}" type="presOf" srcId="{1E801D2B-91AF-4747-A98A-059F258AF7D5}" destId="{FAE3D7AE-0789-4B3A-BC72-DCCEA4F8A898}" srcOrd="0" destOrd="0" presId="urn:microsoft.com/office/officeart/2016/7/layout/VerticalDownArrowProcess"/>
    <dgm:cxn modelId="{5E2C13A5-BDD0-4813-A9F8-7952EFE8AF99}" type="presOf" srcId="{2A68E475-107A-4444-B309-AACF6CDB69CC}" destId="{6999E615-ED6F-4A45-86D4-0C87A59BE4F5}" srcOrd="0" destOrd="0" presId="urn:microsoft.com/office/officeart/2016/7/layout/VerticalDownArrowProcess"/>
    <dgm:cxn modelId="{40C546A6-2E4E-43C2-B3A0-AD003AE471B3}" type="presOf" srcId="{CC2CE6F3-08D3-4374-BD6D-FC00B4670176}" destId="{D26DAA68-C5F6-48DA-A673-3F862CFE8931}" srcOrd="1" destOrd="0" presId="urn:microsoft.com/office/officeart/2016/7/layout/VerticalDownArrowProcess"/>
    <dgm:cxn modelId="{AB6E27AB-FDD0-4EAA-A8EC-42504776694E}" type="presOf" srcId="{BAE64AC6-D0E2-477C-8408-E7542D55C1C9}" destId="{78253FF6-4BE0-4553-A4D4-D9D59E57EC18}" srcOrd="0" destOrd="0" presId="urn:microsoft.com/office/officeart/2016/7/layout/VerticalDownArrowProcess"/>
    <dgm:cxn modelId="{CFACCEAD-9C7E-4402-9F74-7EC45F3A1825}" srcId="{BAE64AC6-D0E2-477C-8408-E7542D55C1C9}" destId="{2A68E475-107A-4444-B309-AACF6CDB69CC}" srcOrd="5" destOrd="0" parTransId="{315D116C-6E32-4E32-B94A-593E16704374}" sibTransId="{E1E075A6-3330-4E97-9EBA-CA0ADF3E1964}"/>
    <dgm:cxn modelId="{8C840FB5-2429-49F3-9EA1-135E28D63B4E}" srcId="{BAE64AC6-D0E2-477C-8408-E7542D55C1C9}" destId="{1D442AB0-F4EE-4AE1-A5B7-493E12FE3991}" srcOrd="2" destOrd="0" parTransId="{B8C8F873-643A-4DF6-AAE6-651DEB7F9A0A}" sibTransId="{23E36F40-5B4B-4B24-A921-7407CCEA89AF}"/>
    <dgm:cxn modelId="{00E1A1B5-23E4-4672-8BED-B226E1CE5BED}" srcId="{0902D0DC-2D22-4CF2-B98D-3BDC40167B8D}" destId="{794C8D44-B34C-4832-9125-F526EED1A13B}" srcOrd="0" destOrd="0" parTransId="{F87EE409-EF7A-43FD-870A-FFAF51ACDA1B}" sibTransId="{741EFA6F-1DD8-4916-97D7-817A74F95D0D}"/>
    <dgm:cxn modelId="{A8339BC2-E6DB-4778-ACA4-01BA4872B85D}" type="presOf" srcId="{2A68E475-107A-4444-B309-AACF6CDB69CC}" destId="{3F860CBC-539F-4E73-BBF7-2FBABA958D8D}" srcOrd="1" destOrd="0" presId="urn:microsoft.com/office/officeart/2016/7/layout/VerticalDownArrowProcess"/>
    <dgm:cxn modelId="{5EE81FC6-8E31-4161-9A28-FAE9E996AFE5}" type="presOf" srcId="{6E761229-9CF3-4326-8772-3C8E299F2CFD}" destId="{6189AE85-1F70-4C44-89B7-0769C2EA7AA7}" srcOrd="0" destOrd="0" presId="urn:microsoft.com/office/officeart/2016/7/layout/VerticalDownArrowProcess"/>
    <dgm:cxn modelId="{469F9DCA-6861-4E66-8B5E-281C105B7C43}" type="presOf" srcId="{B8DAC7A9-3D40-4E8D-AD6D-78F00F24E2B9}" destId="{E8451A30-EBD8-45E7-8CC1-8DF565607E85}" srcOrd="0" destOrd="0" presId="urn:microsoft.com/office/officeart/2016/7/layout/VerticalDownArrowProcess"/>
    <dgm:cxn modelId="{7F0AE9CD-4CE7-4942-B6F1-7FD8F5CF4128}" type="presOf" srcId="{F15258DD-1C1E-43A1-9EC6-A34359FCC4DD}" destId="{BA48B8AA-F31A-47CA-B19F-2AB73404BCE7}" srcOrd="0" destOrd="0" presId="urn:microsoft.com/office/officeart/2016/7/layout/VerticalDownArrowProcess"/>
    <dgm:cxn modelId="{5D431FCE-0A7B-41ED-B798-8F8BCC42DB2E}" type="presOf" srcId="{19B16A3D-41F0-4366-B88F-CB9DD5D51A72}" destId="{D7BD1FD2-729D-4964-AEF1-F7F854CD51E2}" srcOrd="0" destOrd="0" presId="urn:microsoft.com/office/officeart/2016/7/layout/VerticalDownArrowProcess"/>
    <dgm:cxn modelId="{54C596DB-6546-49F7-BA3F-7505D3471F89}" type="presOf" srcId="{0902D0DC-2D22-4CF2-B98D-3BDC40167B8D}" destId="{52116A30-1AE5-453C-B70E-089C08B452B5}" srcOrd="0" destOrd="0" presId="urn:microsoft.com/office/officeart/2016/7/layout/VerticalDownArrowProcess"/>
    <dgm:cxn modelId="{B42515DC-69B3-45E3-A68A-CD070101DB49}" srcId="{BAE64AC6-D0E2-477C-8408-E7542D55C1C9}" destId="{6E761229-9CF3-4326-8772-3C8E299F2CFD}" srcOrd="1" destOrd="0" parTransId="{7E06FA8D-1208-4E18-B1FB-A0470FF5A537}" sibTransId="{E647E874-B814-42D6-9A98-8CCAEFE8C06C}"/>
    <dgm:cxn modelId="{683B65EC-514C-4729-82D0-CE877D7A37F9}" srcId="{6E761229-9CF3-4326-8772-3C8E299F2CFD}" destId="{1E801D2B-91AF-4747-A98A-059F258AF7D5}" srcOrd="0" destOrd="0" parTransId="{7D88400D-897F-48F2-8AD4-F9A00A272F0A}" sibTransId="{875C048C-2FA7-4EC9-B47F-9FC20CDA658B}"/>
    <dgm:cxn modelId="{46C247F0-8F8D-4E74-8F1D-3F48CC6ECD62}" srcId="{1D442AB0-F4EE-4AE1-A5B7-493E12FE3991}" destId="{65BD3A99-E666-4F6E-9C7A-626CBD0E0E46}" srcOrd="0" destOrd="0" parTransId="{231A048A-B97D-44AD-92DC-5D3053AF0C29}" sibTransId="{252DAB6F-B6B6-4A9E-A16B-82F5597E0E26}"/>
    <dgm:cxn modelId="{CE3E76D3-6DD0-4F07-A152-3CD07B773074}" type="presParOf" srcId="{78253FF6-4BE0-4553-A4D4-D9D59E57EC18}" destId="{EA5E7DD8-FE0B-45F2-80FE-8637E5082B79}" srcOrd="0" destOrd="0" presId="urn:microsoft.com/office/officeart/2016/7/layout/VerticalDownArrowProcess"/>
    <dgm:cxn modelId="{A8EDD26C-171C-4550-AD9A-C451899AC442}" type="presParOf" srcId="{EA5E7DD8-FE0B-45F2-80FE-8637E5082B79}" destId="{9F1E28A3-0FE7-4107-9713-B50CFB86993A}" srcOrd="0" destOrd="0" presId="urn:microsoft.com/office/officeart/2016/7/layout/VerticalDownArrowProcess"/>
    <dgm:cxn modelId="{E82EE846-D419-4903-88D7-EC525839455C}" type="presParOf" srcId="{EA5E7DD8-FE0B-45F2-80FE-8637E5082B79}" destId="{D7BD1FD2-729D-4964-AEF1-F7F854CD51E2}" srcOrd="1" destOrd="0" presId="urn:microsoft.com/office/officeart/2016/7/layout/VerticalDownArrowProcess"/>
    <dgm:cxn modelId="{FF45E2EE-03D3-486A-8DC0-D0EE708A8732}" type="presParOf" srcId="{78253FF6-4BE0-4553-A4D4-D9D59E57EC18}" destId="{78626886-5CA8-4CB2-A60B-A8C394435474}" srcOrd="1" destOrd="0" presId="urn:microsoft.com/office/officeart/2016/7/layout/VerticalDownArrowProcess"/>
    <dgm:cxn modelId="{230AD803-F8B9-4000-BA39-A6DA4A8A035C}" type="presParOf" srcId="{78253FF6-4BE0-4553-A4D4-D9D59E57EC18}" destId="{5A7AC9E4-6158-404A-B830-4D9A5966F612}" srcOrd="2" destOrd="0" presId="urn:microsoft.com/office/officeart/2016/7/layout/VerticalDownArrowProcess"/>
    <dgm:cxn modelId="{837D2B35-4003-43B2-8F23-A532C1BE66CD}" type="presParOf" srcId="{5A7AC9E4-6158-404A-B830-4D9A5966F612}" destId="{6999E615-ED6F-4A45-86D4-0C87A59BE4F5}" srcOrd="0" destOrd="0" presId="urn:microsoft.com/office/officeart/2016/7/layout/VerticalDownArrowProcess"/>
    <dgm:cxn modelId="{595A6319-08AB-4B31-91A7-699926787FF3}" type="presParOf" srcId="{5A7AC9E4-6158-404A-B830-4D9A5966F612}" destId="{3F860CBC-539F-4E73-BBF7-2FBABA958D8D}" srcOrd="1" destOrd="0" presId="urn:microsoft.com/office/officeart/2016/7/layout/VerticalDownArrowProcess"/>
    <dgm:cxn modelId="{5E3114F6-DEB2-4A5A-A3EB-F8ED358AC647}" type="presParOf" srcId="{5A7AC9E4-6158-404A-B830-4D9A5966F612}" destId="{165A3E42-8B16-42A5-89D8-1ECD63A87AF1}" srcOrd="2" destOrd="0" presId="urn:microsoft.com/office/officeart/2016/7/layout/VerticalDownArrowProcess"/>
    <dgm:cxn modelId="{31FCF093-230F-4C3A-8502-25F008AEDFF2}" type="presParOf" srcId="{78253FF6-4BE0-4553-A4D4-D9D59E57EC18}" destId="{4E406E2F-CF2C-4583-9C62-C3C6D898A608}" srcOrd="3" destOrd="0" presId="urn:microsoft.com/office/officeart/2016/7/layout/VerticalDownArrowProcess"/>
    <dgm:cxn modelId="{2A370AFA-78B8-479B-B98C-063BFDE5BAFE}" type="presParOf" srcId="{78253FF6-4BE0-4553-A4D4-D9D59E57EC18}" destId="{3C18C532-F570-44C9-A9B2-E3798DD36D94}" srcOrd="4" destOrd="0" presId="urn:microsoft.com/office/officeart/2016/7/layout/VerticalDownArrowProcess"/>
    <dgm:cxn modelId="{F696397B-6237-4E22-A55C-8C5E9194909D}" type="presParOf" srcId="{3C18C532-F570-44C9-A9B2-E3798DD36D94}" destId="{3AA5B1F2-E059-4E88-AC9B-59350812F8BD}" srcOrd="0" destOrd="0" presId="urn:microsoft.com/office/officeart/2016/7/layout/VerticalDownArrowProcess"/>
    <dgm:cxn modelId="{96ABBC42-4F5E-4FB6-BD64-364B820C35D7}" type="presParOf" srcId="{3C18C532-F570-44C9-A9B2-E3798DD36D94}" destId="{D26DAA68-C5F6-48DA-A673-3F862CFE8931}" srcOrd="1" destOrd="0" presId="urn:microsoft.com/office/officeart/2016/7/layout/VerticalDownArrowProcess"/>
    <dgm:cxn modelId="{83B304EC-577E-486F-859B-8C0F09F8397F}" type="presParOf" srcId="{3C18C532-F570-44C9-A9B2-E3798DD36D94}" destId="{BA48B8AA-F31A-47CA-B19F-2AB73404BCE7}" srcOrd="2" destOrd="0" presId="urn:microsoft.com/office/officeart/2016/7/layout/VerticalDownArrowProcess"/>
    <dgm:cxn modelId="{E5E4FA50-86AC-487B-B65F-156D893F60F7}" type="presParOf" srcId="{78253FF6-4BE0-4553-A4D4-D9D59E57EC18}" destId="{99845F8C-5935-43E5-A180-263CF1645053}" srcOrd="5" destOrd="0" presId="urn:microsoft.com/office/officeart/2016/7/layout/VerticalDownArrowProcess"/>
    <dgm:cxn modelId="{519FF6B4-9DF0-43D8-BCA7-358344ACFB0E}" type="presParOf" srcId="{78253FF6-4BE0-4553-A4D4-D9D59E57EC18}" destId="{9DA790BC-A3A9-4936-96F6-7C9A6A62E285}" srcOrd="6" destOrd="0" presId="urn:microsoft.com/office/officeart/2016/7/layout/VerticalDownArrowProcess"/>
    <dgm:cxn modelId="{61156D7A-A1B7-4FFB-BE77-D4DE957E8FE3}" type="presParOf" srcId="{9DA790BC-A3A9-4936-96F6-7C9A6A62E285}" destId="{52116A30-1AE5-453C-B70E-089C08B452B5}" srcOrd="0" destOrd="0" presId="urn:microsoft.com/office/officeart/2016/7/layout/VerticalDownArrowProcess"/>
    <dgm:cxn modelId="{E82BF06B-5A97-4C7B-96E3-FC0C7AA4A7CC}" type="presParOf" srcId="{9DA790BC-A3A9-4936-96F6-7C9A6A62E285}" destId="{52A6F0D1-9631-470A-A6A9-593D65D6AAB2}" srcOrd="1" destOrd="0" presId="urn:microsoft.com/office/officeart/2016/7/layout/VerticalDownArrowProcess"/>
    <dgm:cxn modelId="{1DC0340F-2643-420B-B7F1-6C42DAACF8AE}" type="presParOf" srcId="{9DA790BC-A3A9-4936-96F6-7C9A6A62E285}" destId="{A4D777CF-84F9-40FD-AA31-A2A15812D968}" srcOrd="2" destOrd="0" presId="urn:microsoft.com/office/officeart/2016/7/layout/VerticalDownArrowProcess"/>
    <dgm:cxn modelId="{637BAC92-28D9-473E-AEDF-E669C9BEC5F0}" type="presParOf" srcId="{78253FF6-4BE0-4553-A4D4-D9D59E57EC18}" destId="{E4312BBE-B464-4F01-8461-AAE95AF9CFE8}" srcOrd="7" destOrd="0" presId="urn:microsoft.com/office/officeart/2016/7/layout/VerticalDownArrowProcess"/>
    <dgm:cxn modelId="{76EE685A-C444-4BA7-A024-E0EB0307966A}" type="presParOf" srcId="{78253FF6-4BE0-4553-A4D4-D9D59E57EC18}" destId="{F0A81B53-7602-40FD-A357-ECC339D72F40}" srcOrd="8" destOrd="0" presId="urn:microsoft.com/office/officeart/2016/7/layout/VerticalDownArrowProcess"/>
    <dgm:cxn modelId="{DE415005-E9C9-410B-A57C-0560500553A4}" type="presParOf" srcId="{F0A81B53-7602-40FD-A357-ECC339D72F40}" destId="{457164E3-87D1-48BC-B76B-32AF8C9A6B8C}" srcOrd="0" destOrd="0" presId="urn:microsoft.com/office/officeart/2016/7/layout/VerticalDownArrowProcess"/>
    <dgm:cxn modelId="{5936C71D-AA20-4F25-9C30-59D29E01E3C2}" type="presParOf" srcId="{F0A81B53-7602-40FD-A357-ECC339D72F40}" destId="{0568644F-BEBD-4F69-9BAA-5B11870DDE2C}" srcOrd="1" destOrd="0" presId="urn:microsoft.com/office/officeart/2016/7/layout/VerticalDownArrowProcess"/>
    <dgm:cxn modelId="{8273456A-173A-4640-9333-AA1539549E38}" type="presParOf" srcId="{F0A81B53-7602-40FD-A357-ECC339D72F40}" destId="{D821FB19-E851-455D-8646-F757CDC01040}" srcOrd="2" destOrd="0" presId="urn:microsoft.com/office/officeart/2016/7/layout/VerticalDownArrowProcess"/>
    <dgm:cxn modelId="{9629DED9-3325-4D9C-993D-15FC648D5BAF}" type="presParOf" srcId="{78253FF6-4BE0-4553-A4D4-D9D59E57EC18}" destId="{76066AFE-A89E-437C-A595-1F228CD99BC8}" srcOrd="9" destOrd="0" presId="urn:microsoft.com/office/officeart/2016/7/layout/VerticalDownArrowProcess"/>
    <dgm:cxn modelId="{4E8A2A59-128B-4AD1-AD5E-59F00F4B58B6}" type="presParOf" srcId="{78253FF6-4BE0-4553-A4D4-D9D59E57EC18}" destId="{8101A8FC-A8E7-460A-939C-3B03E6F14CDA}" srcOrd="10" destOrd="0" presId="urn:microsoft.com/office/officeart/2016/7/layout/VerticalDownArrowProcess"/>
    <dgm:cxn modelId="{9936AECA-FC84-4EE5-989A-3FD8E1D027A7}" type="presParOf" srcId="{8101A8FC-A8E7-460A-939C-3B03E6F14CDA}" destId="{6189AE85-1F70-4C44-89B7-0769C2EA7AA7}" srcOrd="0" destOrd="0" presId="urn:microsoft.com/office/officeart/2016/7/layout/VerticalDownArrowProcess"/>
    <dgm:cxn modelId="{F1FCF85D-1708-4297-A29B-80D81B37CEB6}" type="presParOf" srcId="{8101A8FC-A8E7-460A-939C-3B03E6F14CDA}" destId="{3DD0DEF6-D011-4389-BAB0-846713C8438C}" srcOrd="1" destOrd="0" presId="urn:microsoft.com/office/officeart/2016/7/layout/VerticalDownArrowProcess"/>
    <dgm:cxn modelId="{CD10351C-570A-4C6C-96B1-F2E895E2A1BE}" type="presParOf" srcId="{8101A8FC-A8E7-460A-939C-3B03E6F14CDA}" destId="{FAE3D7AE-0789-4B3A-BC72-DCCEA4F8A898}" srcOrd="2" destOrd="0" presId="urn:microsoft.com/office/officeart/2016/7/layout/VerticalDownArrowProcess"/>
    <dgm:cxn modelId="{409C42D9-020C-4418-BDB1-911B857F9D5A}" type="presParOf" srcId="{78253FF6-4BE0-4553-A4D4-D9D59E57EC18}" destId="{75B564E8-E0B6-438F-9475-971EB308421F}" srcOrd="11" destOrd="0" presId="urn:microsoft.com/office/officeart/2016/7/layout/VerticalDownArrowProcess"/>
    <dgm:cxn modelId="{720E261F-CF45-4459-8B8A-500B22986B9A}" type="presParOf" srcId="{78253FF6-4BE0-4553-A4D4-D9D59E57EC18}" destId="{81DD0932-0E7A-41C0-9F05-90BE303D5E93}" srcOrd="12" destOrd="0" presId="urn:microsoft.com/office/officeart/2016/7/layout/VerticalDownArrowProcess"/>
    <dgm:cxn modelId="{22EFDCB9-E994-4748-96A5-9C41D1B60AA7}" type="presParOf" srcId="{81DD0932-0E7A-41C0-9F05-90BE303D5E93}" destId="{884C930B-C8B7-48A8-AF8C-304CDB6B6842}" srcOrd="0" destOrd="0" presId="urn:microsoft.com/office/officeart/2016/7/layout/VerticalDownArrowProcess"/>
    <dgm:cxn modelId="{F8D715E1-2FBC-46F7-A7EA-7B2FDB954D88}" type="presParOf" srcId="{81DD0932-0E7A-41C0-9F05-90BE303D5E93}" destId="{509CACEC-0B45-4916-ABF9-0DD3DC9A6500}" srcOrd="1" destOrd="0" presId="urn:microsoft.com/office/officeart/2016/7/layout/VerticalDownArrowProcess"/>
    <dgm:cxn modelId="{3A407B94-E5B5-421A-ACF2-166B0FD9857B}" type="presParOf" srcId="{81DD0932-0E7A-41C0-9F05-90BE303D5E93}" destId="{E8451A30-EBD8-45E7-8CC1-8DF565607E8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FD51EA-83B7-424D-BCAE-729CA3C914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19414-6124-4876-ABB9-919D68175F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Datasets  </a:t>
          </a:r>
          <a:endParaRPr lang="en-US"/>
        </a:p>
      </dgm:t>
    </dgm:pt>
    <dgm:pt modelId="{47876113-6120-4BC2-8523-D981A6EF4C60}" type="parTrans" cxnId="{AF5B96CB-277C-4473-B01F-CC46060CB1BD}">
      <dgm:prSet/>
      <dgm:spPr/>
      <dgm:t>
        <a:bodyPr/>
        <a:lstStyle/>
        <a:p>
          <a:endParaRPr lang="en-US"/>
        </a:p>
      </dgm:t>
    </dgm:pt>
    <dgm:pt modelId="{5B9D205C-18D5-421C-BBAC-4511EB38C50D}" type="sibTrans" cxnId="{AF5B96CB-277C-4473-B01F-CC46060CB1BD}">
      <dgm:prSet/>
      <dgm:spPr/>
      <dgm:t>
        <a:bodyPr/>
        <a:lstStyle/>
        <a:p>
          <a:endParaRPr lang="en-US"/>
        </a:p>
      </dgm:t>
    </dgm:pt>
    <dgm:pt modelId="{809612E2-A7BC-4FC5-A92A-DCF4CC00F2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Siamese Neural Network Architecture </a:t>
          </a:r>
          <a:endParaRPr lang="en-US"/>
        </a:p>
      </dgm:t>
    </dgm:pt>
    <dgm:pt modelId="{59EC4606-DEB1-4E9C-B419-0B7CD738B742}" type="parTrans" cxnId="{81E2A150-A675-4B7F-BDD9-7D4E5F16529A}">
      <dgm:prSet/>
      <dgm:spPr/>
      <dgm:t>
        <a:bodyPr/>
        <a:lstStyle/>
        <a:p>
          <a:endParaRPr lang="en-US"/>
        </a:p>
      </dgm:t>
    </dgm:pt>
    <dgm:pt modelId="{77782925-29DD-4423-817B-AB8B6F93CC4C}" type="sibTrans" cxnId="{81E2A150-A675-4B7F-BDD9-7D4E5F16529A}">
      <dgm:prSet/>
      <dgm:spPr/>
      <dgm:t>
        <a:bodyPr/>
        <a:lstStyle/>
        <a:p>
          <a:endParaRPr lang="en-US"/>
        </a:p>
      </dgm:t>
    </dgm:pt>
    <dgm:pt modelId="{05FA3F45-2427-4429-AE73-670EFD3E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Loss Functions </a:t>
          </a:r>
          <a:endParaRPr lang="en-US"/>
        </a:p>
      </dgm:t>
    </dgm:pt>
    <dgm:pt modelId="{A5FEEFEF-384D-4012-BB38-02CA95CDAC41}" type="parTrans" cxnId="{A3A25595-C719-4AD1-84F5-97942EE4385B}">
      <dgm:prSet/>
      <dgm:spPr/>
      <dgm:t>
        <a:bodyPr/>
        <a:lstStyle/>
        <a:p>
          <a:endParaRPr lang="en-US"/>
        </a:p>
      </dgm:t>
    </dgm:pt>
    <dgm:pt modelId="{CCAC84D3-5D9C-4D1C-A239-EF66302E685C}" type="sibTrans" cxnId="{A3A25595-C719-4AD1-84F5-97942EE4385B}">
      <dgm:prSet/>
      <dgm:spPr/>
      <dgm:t>
        <a:bodyPr/>
        <a:lstStyle/>
        <a:p>
          <a:endParaRPr lang="en-US"/>
        </a:p>
      </dgm:t>
    </dgm:pt>
    <dgm:pt modelId="{14EF5783-7442-4526-BC0F-9B11A962BD0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baseline="0"/>
            <a:t>Training Strategy</a:t>
          </a:r>
          <a:r>
            <a:rPr lang="en-US">
              <a:latin typeface="Calibri Light" panose="020F0302020204030204"/>
            </a:rPr>
            <a:t> </a:t>
          </a:r>
          <a:r>
            <a:rPr lang="en-US" b="1">
              <a:latin typeface="Calibri Light" panose="020F0302020204030204"/>
            </a:rPr>
            <a:t>&amp; Optimizer</a:t>
          </a:r>
          <a:endParaRPr lang="en-US" b="1"/>
        </a:p>
      </dgm:t>
    </dgm:pt>
    <dgm:pt modelId="{63CD9409-0831-4D87-93F1-BDF6223992D8}" type="parTrans" cxnId="{47BE9605-1B58-4BEA-98C1-AB9FDD6896D5}">
      <dgm:prSet/>
      <dgm:spPr/>
      <dgm:t>
        <a:bodyPr/>
        <a:lstStyle/>
        <a:p>
          <a:endParaRPr lang="en-US"/>
        </a:p>
      </dgm:t>
    </dgm:pt>
    <dgm:pt modelId="{DA06C493-93B3-437A-B7BF-F1252902680E}" type="sibTrans" cxnId="{47BE9605-1B58-4BEA-98C1-AB9FDD6896D5}">
      <dgm:prSet/>
      <dgm:spPr/>
      <dgm:t>
        <a:bodyPr/>
        <a:lstStyle/>
        <a:p>
          <a:endParaRPr lang="en-US"/>
        </a:p>
      </dgm:t>
    </dgm:pt>
    <dgm:pt modelId="{0028DE41-1E39-4A72-A475-F57F2849FE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Evaluation metrics </a:t>
          </a:r>
          <a:endParaRPr lang="en-US"/>
        </a:p>
      </dgm:t>
    </dgm:pt>
    <dgm:pt modelId="{18E177D8-0A2B-4CCA-A7CA-E44F17808028}" type="parTrans" cxnId="{15D08672-82E4-4B63-9948-DEDCD3DDB8D8}">
      <dgm:prSet/>
      <dgm:spPr/>
      <dgm:t>
        <a:bodyPr/>
        <a:lstStyle/>
        <a:p>
          <a:endParaRPr lang="en-US"/>
        </a:p>
      </dgm:t>
    </dgm:pt>
    <dgm:pt modelId="{F1BD3A6A-1DCB-44C9-A8C7-51D692FC3688}" type="sibTrans" cxnId="{15D08672-82E4-4B63-9948-DEDCD3DDB8D8}">
      <dgm:prSet/>
      <dgm:spPr/>
      <dgm:t>
        <a:bodyPr/>
        <a:lstStyle/>
        <a:p>
          <a:endParaRPr lang="en-US"/>
        </a:p>
      </dgm:t>
    </dgm:pt>
    <dgm:pt modelId="{B7638FDD-2F82-4907-A61C-23B39D611B2D}" type="pres">
      <dgm:prSet presAssocID="{DEFD51EA-83B7-424D-BCAE-729CA3C914A3}" presName="root" presStyleCnt="0">
        <dgm:presLayoutVars>
          <dgm:dir/>
          <dgm:resizeHandles val="exact"/>
        </dgm:presLayoutVars>
      </dgm:prSet>
      <dgm:spPr/>
    </dgm:pt>
    <dgm:pt modelId="{E59D7EC0-4FE9-4B84-A7D8-4682A94474F6}" type="pres">
      <dgm:prSet presAssocID="{1C019414-6124-4876-ABB9-919D68175F0B}" presName="compNode" presStyleCnt="0"/>
      <dgm:spPr/>
    </dgm:pt>
    <dgm:pt modelId="{0E6D3E7E-472A-40E1-B99F-8EFA319BCC24}" type="pres">
      <dgm:prSet presAssocID="{1C019414-6124-4876-ABB9-919D68175F0B}" presName="bgRect" presStyleLbl="bgShp" presStyleIdx="0" presStyleCnt="5"/>
      <dgm:spPr/>
    </dgm:pt>
    <dgm:pt modelId="{409E3F90-5446-47EF-A23D-974F6DC83CA6}" type="pres">
      <dgm:prSet presAssocID="{1C019414-6124-4876-ABB9-919D68175F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άση δεδομένων"/>
        </a:ext>
      </dgm:extLst>
    </dgm:pt>
    <dgm:pt modelId="{E476E033-B90F-486B-B641-39B82F2BB070}" type="pres">
      <dgm:prSet presAssocID="{1C019414-6124-4876-ABB9-919D68175F0B}" presName="spaceRect" presStyleCnt="0"/>
      <dgm:spPr/>
    </dgm:pt>
    <dgm:pt modelId="{C3382993-F11D-4E0B-A220-6ABA5D786AF2}" type="pres">
      <dgm:prSet presAssocID="{1C019414-6124-4876-ABB9-919D68175F0B}" presName="parTx" presStyleLbl="revTx" presStyleIdx="0" presStyleCnt="5">
        <dgm:presLayoutVars>
          <dgm:chMax val="0"/>
          <dgm:chPref val="0"/>
        </dgm:presLayoutVars>
      </dgm:prSet>
      <dgm:spPr/>
    </dgm:pt>
    <dgm:pt modelId="{585820EA-6CDA-4850-A0B7-961CB346872A}" type="pres">
      <dgm:prSet presAssocID="{5B9D205C-18D5-421C-BBAC-4511EB38C50D}" presName="sibTrans" presStyleCnt="0"/>
      <dgm:spPr/>
    </dgm:pt>
    <dgm:pt modelId="{A596FAFE-4A9A-45CE-9D18-51CCFD193191}" type="pres">
      <dgm:prSet presAssocID="{809612E2-A7BC-4FC5-A92A-DCF4CC00F2E8}" presName="compNode" presStyleCnt="0"/>
      <dgm:spPr/>
    </dgm:pt>
    <dgm:pt modelId="{0600F89A-6263-451B-97D7-B8E9A1841519}" type="pres">
      <dgm:prSet presAssocID="{809612E2-A7BC-4FC5-A92A-DCF4CC00F2E8}" presName="bgRect" presStyleLbl="bgShp" presStyleIdx="1" presStyleCnt="5"/>
      <dgm:spPr/>
    </dgm:pt>
    <dgm:pt modelId="{A0642454-07EB-407E-97A6-85AB1D703974}" type="pres">
      <dgm:prSet presAssocID="{809612E2-A7BC-4FC5-A92A-DCF4CC00F2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Δίκτυο"/>
        </a:ext>
      </dgm:extLst>
    </dgm:pt>
    <dgm:pt modelId="{6B37F268-4F75-4670-93AE-5A3F7BF3CADD}" type="pres">
      <dgm:prSet presAssocID="{809612E2-A7BC-4FC5-A92A-DCF4CC00F2E8}" presName="spaceRect" presStyleCnt="0"/>
      <dgm:spPr/>
    </dgm:pt>
    <dgm:pt modelId="{B960BF53-80A4-4780-8C7D-703385D80B75}" type="pres">
      <dgm:prSet presAssocID="{809612E2-A7BC-4FC5-A92A-DCF4CC00F2E8}" presName="parTx" presStyleLbl="revTx" presStyleIdx="1" presStyleCnt="5">
        <dgm:presLayoutVars>
          <dgm:chMax val="0"/>
          <dgm:chPref val="0"/>
        </dgm:presLayoutVars>
      </dgm:prSet>
      <dgm:spPr/>
    </dgm:pt>
    <dgm:pt modelId="{26D1AF26-E499-4B0B-9ADD-89DD845ADF8E}" type="pres">
      <dgm:prSet presAssocID="{77782925-29DD-4423-817B-AB8B6F93CC4C}" presName="sibTrans" presStyleCnt="0"/>
      <dgm:spPr/>
    </dgm:pt>
    <dgm:pt modelId="{60FDD186-64FA-4AA5-B89D-1C6E04433D12}" type="pres">
      <dgm:prSet presAssocID="{05FA3F45-2427-4429-AE73-670EFD3E28A7}" presName="compNode" presStyleCnt="0"/>
      <dgm:spPr/>
    </dgm:pt>
    <dgm:pt modelId="{B670C02A-B512-47E3-8418-A85CB7816998}" type="pres">
      <dgm:prSet presAssocID="{05FA3F45-2427-4429-AE73-670EFD3E28A7}" presName="bgRect" presStyleLbl="bgShp" presStyleIdx="2" presStyleCnt="5"/>
      <dgm:spPr/>
    </dgm:pt>
    <dgm:pt modelId="{6C0BC05C-08C3-4FC5-BFDC-521ACE44F57D}" type="pres">
      <dgm:prSet presAssocID="{05FA3F45-2427-4429-AE73-670EFD3E28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γγραφο"/>
        </a:ext>
      </dgm:extLst>
    </dgm:pt>
    <dgm:pt modelId="{D72AD92E-9443-4411-90B8-874AF6BC0A56}" type="pres">
      <dgm:prSet presAssocID="{05FA3F45-2427-4429-AE73-670EFD3E28A7}" presName="spaceRect" presStyleCnt="0"/>
      <dgm:spPr/>
    </dgm:pt>
    <dgm:pt modelId="{D4D89B9E-C2DD-473C-9B2E-AF22FE90C233}" type="pres">
      <dgm:prSet presAssocID="{05FA3F45-2427-4429-AE73-670EFD3E28A7}" presName="parTx" presStyleLbl="revTx" presStyleIdx="2" presStyleCnt="5">
        <dgm:presLayoutVars>
          <dgm:chMax val="0"/>
          <dgm:chPref val="0"/>
        </dgm:presLayoutVars>
      </dgm:prSet>
      <dgm:spPr/>
    </dgm:pt>
    <dgm:pt modelId="{3FDCF934-E7CE-4665-8E3B-52602CDF2F94}" type="pres">
      <dgm:prSet presAssocID="{CCAC84D3-5D9C-4D1C-A239-EF66302E685C}" presName="sibTrans" presStyleCnt="0"/>
      <dgm:spPr/>
    </dgm:pt>
    <dgm:pt modelId="{54FBC512-CAAB-4948-AB27-E39261CF9102}" type="pres">
      <dgm:prSet presAssocID="{14EF5783-7442-4526-BC0F-9B11A962BD01}" presName="compNode" presStyleCnt="0"/>
      <dgm:spPr/>
    </dgm:pt>
    <dgm:pt modelId="{4100BE56-C1D3-49B1-9E57-2AEB1D19B2FA}" type="pres">
      <dgm:prSet presAssocID="{14EF5783-7442-4526-BC0F-9B11A962BD01}" presName="bgRect" presStyleLbl="bgShp" presStyleIdx="3" presStyleCnt="5"/>
      <dgm:spPr/>
    </dgm:pt>
    <dgm:pt modelId="{C94D1E08-B358-407C-A08E-62318213C93D}" type="pres">
      <dgm:prSet presAssocID="{14EF5783-7442-4526-BC0F-9B11A962BD0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Δάσκαλος"/>
        </a:ext>
      </dgm:extLst>
    </dgm:pt>
    <dgm:pt modelId="{056A887B-181A-4E90-BF8C-434C661F5DCB}" type="pres">
      <dgm:prSet presAssocID="{14EF5783-7442-4526-BC0F-9B11A962BD01}" presName="spaceRect" presStyleCnt="0"/>
      <dgm:spPr/>
    </dgm:pt>
    <dgm:pt modelId="{04CE2B65-F9A6-4168-884F-CC3AF1553A4C}" type="pres">
      <dgm:prSet presAssocID="{14EF5783-7442-4526-BC0F-9B11A962BD01}" presName="parTx" presStyleLbl="revTx" presStyleIdx="3" presStyleCnt="5">
        <dgm:presLayoutVars>
          <dgm:chMax val="0"/>
          <dgm:chPref val="0"/>
        </dgm:presLayoutVars>
      </dgm:prSet>
      <dgm:spPr/>
    </dgm:pt>
    <dgm:pt modelId="{DAA3D2FF-FBD0-4645-8DA5-D99B444C3325}" type="pres">
      <dgm:prSet presAssocID="{DA06C493-93B3-437A-B7BF-F1252902680E}" presName="sibTrans" presStyleCnt="0"/>
      <dgm:spPr/>
    </dgm:pt>
    <dgm:pt modelId="{06160C80-D7BD-4B6D-AB6D-52BBF6FEFC45}" type="pres">
      <dgm:prSet presAssocID="{0028DE41-1E39-4A72-A475-F57F2849FE69}" presName="compNode" presStyleCnt="0"/>
      <dgm:spPr/>
    </dgm:pt>
    <dgm:pt modelId="{3B0B6318-AD91-4D73-93DA-A5EBFD785339}" type="pres">
      <dgm:prSet presAssocID="{0028DE41-1E39-4A72-A475-F57F2849FE69}" presName="bgRect" presStyleLbl="bgShp" presStyleIdx="4" presStyleCnt="5"/>
      <dgm:spPr/>
    </dgm:pt>
    <dgm:pt modelId="{89B6DE6C-52ED-44CA-90A3-9867BB673516}" type="pres">
      <dgm:prSet presAssocID="{0028DE41-1E39-4A72-A475-F57F2849FE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C5B6C51-C44B-4BB6-9E20-99619C579F85}" type="pres">
      <dgm:prSet presAssocID="{0028DE41-1E39-4A72-A475-F57F2849FE69}" presName="spaceRect" presStyleCnt="0"/>
      <dgm:spPr/>
    </dgm:pt>
    <dgm:pt modelId="{27D56084-5520-4F58-B34D-42784DCD0C64}" type="pres">
      <dgm:prSet presAssocID="{0028DE41-1E39-4A72-A475-F57F2849FE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BE9605-1B58-4BEA-98C1-AB9FDD6896D5}" srcId="{DEFD51EA-83B7-424D-BCAE-729CA3C914A3}" destId="{14EF5783-7442-4526-BC0F-9B11A962BD01}" srcOrd="3" destOrd="0" parTransId="{63CD9409-0831-4D87-93F1-BDF6223992D8}" sibTransId="{DA06C493-93B3-437A-B7BF-F1252902680E}"/>
    <dgm:cxn modelId="{81E2A150-A675-4B7F-BDD9-7D4E5F16529A}" srcId="{DEFD51EA-83B7-424D-BCAE-729CA3C914A3}" destId="{809612E2-A7BC-4FC5-A92A-DCF4CC00F2E8}" srcOrd="1" destOrd="0" parTransId="{59EC4606-DEB1-4E9C-B419-0B7CD738B742}" sibTransId="{77782925-29DD-4423-817B-AB8B6F93CC4C}"/>
    <dgm:cxn modelId="{15D08672-82E4-4B63-9948-DEDCD3DDB8D8}" srcId="{DEFD51EA-83B7-424D-BCAE-729CA3C914A3}" destId="{0028DE41-1E39-4A72-A475-F57F2849FE69}" srcOrd="4" destOrd="0" parTransId="{18E177D8-0A2B-4CCA-A7CA-E44F17808028}" sibTransId="{F1BD3A6A-1DCB-44C9-A8C7-51D692FC3688}"/>
    <dgm:cxn modelId="{E1F0348A-944F-4435-BBE6-CDE8513A5AE6}" type="presOf" srcId="{14EF5783-7442-4526-BC0F-9B11A962BD01}" destId="{04CE2B65-F9A6-4168-884F-CC3AF1553A4C}" srcOrd="0" destOrd="0" presId="urn:microsoft.com/office/officeart/2018/2/layout/IconVerticalSolidList"/>
    <dgm:cxn modelId="{A3A25595-C719-4AD1-84F5-97942EE4385B}" srcId="{DEFD51EA-83B7-424D-BCAE-729CA3C914A3}" destId="{05FA3F45-2427-4429-AE73-670EFD3E28A7}" srcOrd="2" destOrd="0" parTransId="{A5FEEFEF-384D-4012-BB38-02CA95CDAC41}" sibTransId="{CCAC84D3-5D9C-4D1C-A239-EF66302E685C}"/>
    <dgm:cxn modelId="{08E1D79F-8987-43E5-8989-7E5CBCD66AB4}" type="presOf" srcId="{05FA3F45-2427-4429-AE73-670EFD3E28A7}" destId="{D4D89B9E-C2DD-473C-9B2E-AF22FE90C233}" srcOrd="0" destOrd="0" presId="urn:microsoft.com/office/officeart/2018/2/layout/IconVerticalSolidList"/>
    <dgm:cxn modelId="{303CB2B3-F9CD-43E9-9402-66C7A19517BE}" type="presOf" srcId="{DEFD51EA-83B7-424D-BCAE-729CA3C914A3}" destId="{B7638FDD-2F82-4907-A61C-23B39D611B2D}" srcOrd="0" destOrd="0" presId="urn:microsoft.com/office/officeart/2018/2/layout/IconVerticalSolidList"/>
    <dgm:cxn modelId="{8D00F4C0-B993-4E7A-9C7E-BE4735DB4BA4}" type="presOf" srcId="{0028DE41-1E39-4A72-A475-F57F2849FE69}" destId="{27D56084-5520-4F58-B34D-42784DCD0C64}" srcOrd="0" destOrd="0" presId="urn:microsoft.com/office/officeart/2018/2/layout/IconVerticalSolidList"/>
    <dgm:cxn modelId="{9A78FCC6-35E4-43A4-B652-642B4EE705AB}" type="presOf" srcId="{809612E2-A7BC-4FC5-A92A-DCF4CC00F2E8}" destId="{B960BF53-80A4-4780-8C7D-703385D80B75}" srcOrd="0" destOrd="0" presId="urn:microsoft.com/office/officeart/2018/2/layout/IconVerticalSolidList"/>
    <dgm:cxn modelId="{AF5B96CB-277C-4473-B01F-CC46060CB1BD}" srcId="{DEFD51EA-83B7-424D-BCAE-729CA3C914A3}" destId="{1C019414-6124-4876-ABB9-919D68175F0B}" srcOrd="0" destOrd="0" parTransId="{47876113-6120-4BC2-8523-D981A6EF4C60}" sibTransId="{5B9D205C-18D5-421C-BBAC-4511EB38C50D}"/>
    <dgm:cxn modelId="{481A4CEA-8644-459D-AD64-38E7F37848D5}" type="presOf" srcId="{1C019414-6124-4876-ABB9-919D68175F0B}" destId="{C3382993-F11D-4E0B-A220-6ABA5D786AF2}" srcOrd="0" destOrd="0" presId="urn:microsoft.com/office/officeart/2018/2/layout/IconVerticalSolidList"/>
    <dgm:cxn modelId="{8569DADA-BB1F-4663-A300-19EDFF1D9DC3}" type="presParOf" srcId="{B7638FDD-2F82-4907-A61C-23B39D611B2D}" destId="{E59D7EC0-4FE9-4B84-A7D8-4682A94474F6}" srcOrd="0" destOrd="0" presId="urn:microsoft.com/office/officeart/2018/2/layout/IconVerticalSolidList"/>
    <dgm:cxn modelId="{FB9D3A51-8BE7-4F90-B579-45A4D02D5C15}" type="presParOf" srcId="{E59D7EC0-4FE9-4B84-A7D8-4682A94474F6}" destId="{0E6D3E7E-472A-40E1-B99F-8EFA319BCC24}" srcOrd="0" destOrd="0" presId="urn:microsoft.com/office/officeart/2018/2/layout/IconVerticalSolidList"/>
    <dgm:cxn modelId="{1802C10B-B81F-4F4D-BF5D-7386883AC3E6}" type="presParOf" srcId="{E59D7EC0-4FE9-4B84-A7D8-4682A94474F6}" destId="{409E3F90-5446-47EF-A23D-974F6DC83CA6}" srcOrd="1" destOrd="0" presId="urn:microsoft.com/office/officeart/2018/2/layout/IconVerticalSolidList"/>
    <dgm:cxn modelId="{DCB3F4CB-7B47-441B-B68E-95BA90583EE6}" type="presParOf" srcId="{E59D7EC0-4FE9-4B84-A7D8-4682A94474F6}" destId="{E476E033-B90F-486B-B641-39B82F2BB070}" srcOrd="2" destOrd="0" presId="urn:microsoft.com/office/officeart/2018/2/layout/IconVerticalSolidList"/>
    <dgm:cxn modelId="{051A72F9-D7EA-4F29-ADF2-24D429DC7773}" type="presParOf" srcId="{E59D7EC0-4FE9-4B84-A7D8-4682A94474F6}" destId="{C3382993-F11D-4E0B-A220-6ABA5D786AF2}" srcOrd="3" destOrd="0" presId="urn:microsoft.com/office/officeart/2018/2/layout/IconVerticalSolidList"/>
    <dgm:cxn modelId="{291E7C7F-7E99-4E30-BC96-8BCC614CEF30}" type="presParOf" srcId="{B7638FDD-2F82-4907-A61C-23B39D611B2D}" destId="{585820EA-6CDA-4850-A0B7-961CB346872A}" srcOrd="1" destOrd="0" presId="urn:microsoft.com/office/officeart/2018/2/layout/IconVerticalSolidList"/>
    <dgm:cxn modelId="{DAC234A0-F90A-4E4C-9405-A97C23F014DA}" type="presParOf" srcId="{B7638FDD-2F82-4907-A61C-23B39D611B2D}" destId="{A596FAFE-4A9A-45CE-9D18-51CCFD193191}" srcOrd="2" destOrd="0" presId="urn:microsoft.com/office/officeart/2018/2/layout/IconVerticalSolidList"/>
    <dgm:cxn modelId="{14FF5CE8-9697-476B-A400-D5A500C603E3}" type="presParOf" srcId="{A596FAFE-4A9A-45CE-9D18-51CCFD193191}" destId="{0600F89A-6263-451B-97D7-B8E9A1841519}" srcOrd="0" destOrd="0" presId="urn:microsoft.com/office/officeart/2018/2/layout/IconVerticalSolidList"/>
    <dgm:cxn modelId="{BA6C299F-5D43-4A35-A620-9D8170DB1600}" type="presParOf" srcId="{A596FAFE-4A9A-45CE-9D18-51CCFD193191}" destId="{A0642454-07EB-407E-97A6-85AB1D703974}" srcOrd="1" destOrd="0" presId="urn:microsoft.com/office/officeart/2018/2/layout/IconVerticalSolidList"/>
    <dgm:cxn modelId="{C9105787-6565-4C5E-9253-655DFF2EE6B4}" type="presParOf" srcId="{A596FAFE-4A9A-45CE-9D18-51CCFD193191}" destId="{6B37F268-4F75-4670-93AE-5A3F7BF3CADD}" srcOrd="2" destOrd="0" presId="urn:microsoft.com/office/officeart/2018/2/layout/IconVerticalSolidList"/>
    <dgm:cxn modelId="{8BA56DEF-1ED0-4A92-A4A9-9D4041A3E1CD}" type="presParOf" srcId="{A596FAFE-4A9A-45CE-9D18-51CCFD193191}" destId="{B960BF53-80A4-4780-8C7D-703385D80B75}" srcOrd="3" destOrd="0" presId="urn:microsoft.com/office/officeart/2018/2/layout/IconVerticalSolidList"/>
    <dgm:cxn modelId="{F64A48C7-C82A-4BFD-B5AC-8235FF6EA1C4}" type="presParOf" srcId="{B7638FDD-2F82-4907-A61C-23B39D611B2D}" destId="{26D1AF26-E499-4B0B-9ADD-89DD845ADF8E}" srcOrd="3" destOrd="0" presId="urn:microsoft.com/office/officeart/2018/2/layout/IconVerticalSolidList"/>
    <dgm:cxn modelId="{EE733CDA-C766-4C93-BE8A-6AE0EC432029}" type="presParOf" srcId="{B7638FDD-2F82-4907-A61C-23B39D611B2D}" destId="{60FDD186-64FA-4AA5-B89D-1C6E04433D12}" srcOrd="4" destOrd="0" presId="urn:microsoft.com/office/officeart/2018/2/layout/IconVerticalSolidList"/>
    <dgm:cxn modelId="{D6169483-B48A-4B89-B629-C7BA056077BC}" type="presParOf" srcId="{60FDD186-64FA-4AA5-B89D-1C6E04433D12}" destId="{B670C02A-B512-47E3-8418-A85CB7816998}" srcOrd="0" destOrd="0" presId="urn:microsoft.com/office/officeart/2018/2/layout/IconVerticalSolidList"/>
    <dgm:cxn modelId="{44587135-8F49-42ED-AEF1-1D3845A0B139}" type="presParOf" srcId="{60FDD186-64FA-4AA5-B89D-1C6E04433D12}" destId="{6C0BC05C-08C3-4FC5-BFDC-521ACE44F57D}" srcOrd="1" destOrd="0" presId="urn:microsoft.com/office/officeart/2018/2/layout/IconVerticalSolidList"/>
    <dgm:cxn modelId="{99A17434-9DB6-45F0-96E8-BA105D402D2F}" type="presParOf" srcId="{60FDD186-64FA-4AA5-B89D-1C6E04433D12}" destId="{D72AD92E-9443-4411-90B8-874AF6BC0A56}" srcOrd="2" destOrd="0" presId="urn:microsoft.com/office/officeart/2018/2/layout/IconVerticalSolidList"/>
    <dgm:cxn modelId="{2D0B7648-6C82-4D05-B2AF-33A9175259C4}" type="presParOf" srcId="{60FDD186-64FA-4AA5-B89D-1C6E04433D12}" destId="{D4D89B9E-C2DD-473C-9B2E-AF22FE90C233}" srcOrd="3" destOrd="0" presId="urn:microsoft.com/office/officeart/2018/2/layout/IconVerticalSolidList"/>
    <dgm:cxn modelId="{C650FC48-79C9-4AEA-8B09-13167579C7DF}" type="presParOf" srcId="{B7638FDD-2F82-4907-A61C-23B39D611B2D}" destId="{3FDCF934-E7CE-4665-8E3B-52602CDF2F94}" srcOrd="5" destOrd="0" presId="urn:microsoft.com/office/officeart/2018/2/layout/IconVerticalSolidList"/>
    <dgm:cxn modelId="{2BC277D7-8FF7-4636-85B7-E4CB5364DBB6}" type="presParOf" srcId="{B7638FDD-2F82-4907-A61C-23B39D611B2D}" destId="{54FBC512-CAAB-4948-AB27-E39261CF9102}" srcOrd="6" destOrd="0" presId="urn:microsoft.com/office/officeart/2018/2/layout/IconVerticalSolidList"/>
    <dgm:cxn modelId="{ABCD8A76-8C2C-42E7-A039-49FF322D0A8C}" type="presParOf" srcId="{54FBC512-CAAB-4948-AB27-E39261CF9102}" destId="{4100BE56-C1D3-49B1-9E57-2AEB1D19B2FA}" srcOrd="0" destOrd="0" presId="urn:microsoft.com/office/officeart/2018/2/layout/IconVerticalSolidList"/>
    <dgm:cxn modelId="{816BEDE6-033F-4AA2-A4B5-452584700FAB}" type="presParOf" srcId="{54FBC512-CAAB-4948-AB27-E39261CF9102}" destId="{C94D1E08-B358-407C-A08E-62318213C93D}" srcOrd="1" destOrd="0" presId="urn:microsoft.com/office/officeart/2018/2/layout/IconVerticalSolidList"/>
    <dgm:cxn modelId="{6E56D659-1AA0-4B92-907F-D03639A58D42}" type="presParOf" srcId="{54FBC512-CAAB-4948-AB27-E39261CF9102}" destId="{056A887B-181A-4E90-BF8C-434C661F5DCB}" srcOrd="2" destOrd="0" presId="urn:microsoft.com/office/officeart/2018/2/layout/IconVerticalSolidList"/>
    <dgm:cxn modelId="{B215C019-E401-4AC6-8AF5-E7CB85A44C5F}" type="presParOf" srcId="{54FBC512-CAAB-4948-AB27-E39261CF9102}" destId="{04CE2B65-F9A6-4168-884F-CC3AF1553A4C}" srcOrd="3" destOrd="0" presId="urn:microsoft.com/office/officeart/2018/2/layout/IconVerticalSolidList"/>
    <dgm:cxn modelId="{754EFBCB-C912-46AA-BAB9-2B4EDBE46317}" type="presParOf" srcId="{B7638FDD-2F82-4907-A61C-23B39D611B2D}" destId="{DAA3D2FF-FBD0-4645-8DA5-D99B444C3325}" srcOrd="7" destOrd="0" presId="urn:microsoft.com/office/officeart/2018/2/layout/IconVerticalSolidList"/>
    <dgm:cxn modelId="{0901B19D-997E-4141-9C56-D39C99DAD9B1}" type="presParOf" srcId="{B7638FDD-2F82-4907-A61C-23B39D611B2D}" destId="{06160C80-D7BD-4B6D-AB6D-52BBF6FEFC45}" srcOrd="8" destOrd="0" presId="urn:microsoft.com/office/officeart/2018/2/layout/IconVerticalSolidList"/>
    <dgm:cxn modelId="{9449BDCA-E8F8-482D-BD34-7D215CCBD2B4}" type="presParOf" srcId="{06160C80-D7BD-4B6D-AB6D-52BBF6FEFC45}" destId="{3B0B6318-AD91-4D73-93DA-A5EBFD785339}" srcOrd="0" destOrd="0" presId="urn:microsoft.com/office/officeart/2018/2/layout/IconVerticalSolidList"/>
    <dgm:cxn modelId="{E75D8238-A1B6-4A2B-81DD-D7D1FEE9048B}" type="presParOf" srcId="{06160C80-D7BD-4B6D-AB6D-52BBF6FEFC45}" destId="{89B6DE6C-52ED-44CA-90A3-9867BB673516}" srcOrd="1" destOrd="0" presId="urn:microsoft.com/office/officeart/2018/2/layout/IconVerticalSolidList"/>
    <dgm:cxn modelId="{FDAC8B12-5A35-439D-AA00-99CD9CC0C035}" type="presParOf" srcId="{06160C80-D7BD-4B6D-AB6D-52BBF6FEFC45}" destId="{BC5B6C51-C44B-4BB6-9E20-99619C579F85}" srcOrd="2" destOrd="0" presId="urn:microsoft.com/office/officeart/2018/2/layout/IconVerticalSolidList"/>
    <dgm:cxn modelId="{6ACA0E42-9DC3-4787-B073-DC79F5C8744D}" type="presParOf" srcId="{06160C80-D7BD-4B6D-AB6D-52BBF6FEFC45}" destId="{27D56084-5520-4F58-B34D-42784DCD0C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5878E5-FF27-4B67-92EB-68E6685151D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BC8BC5-9220-4528-9536-3FB6905DCD27}">
      <dgm:prSet/>
      <dgm:spPr/>
      <dgm:t>
        <a:bodyPr/>
        <a:lstStyle/>
        <a:p>
          <a:r>
            <a:rPr lang="en-US"/>
            <a:t>The Goal of the Paper </a:t>
          </a:r>
        </a:p>
      </dgm:t>
    </dgm:pt>
    <dgm:pt modelId="{C1613ABE-D472-4465-8985-716E0627FEB3}" type="parTrans" cxnId="{9A092B4B-2784-4946-8122-214A0D35C919}">
      <dgm:prSet/>
      <dgm:spPr/>
      <dgm:t>
        <a:bodyPr/>
        <a:lstStyle/>
        <a:p>
          <a:endParaRPr lang="en-US"/>
        </a:p>
      </dgm:t>
    </dgm:pt>
    <dgm:pt modelId="{5D7A2DE5-78C5-4707-930B-68CEB4269776}" type="sibTrans" cxnId="{9A092B4B-2784-4946-8122-214A0D35C919}">
      <dgm:prSet/>
      <dgm:spPr/>
      <dgm:t>
        <a:bodyPr/>
        <a:lstStyle/>
        <a:p>
          <a:endParaRPr lang="en-US"/>
        </a:p>
      </dgm:t>
    </dgm:pt>
    <dgm:pt modelId="{2EF1785A-6102-4C34-BBF3-1DB0E6FCCCA7}">
      <dgm:prSet/>
      <dgm:spPr/>
      <dgm:t>
        <a:bodyPr/>
        <a:lstStyle/>
        <a:p>
          <a:r>
            <a:rPr lang="en-US"/>
            <a:t>Dataset  </a:t>
          </a:r>
        </a:p>
      </dgm:t>
    </dgm:pt>
    <dgm:pt modelId="{5CAFD992-78E2-418B-BE97-2ABCF67D7806}" type="parTrans" cxnId="{BA4B170C-0B83-4002-B06A-7BF3BF4F8655}">
      <dgm:prSet/>
      <dgm:spPr/>
      <dgm:t>
        <a:bodyPr/>
        <a:lstStyle/>
        <a:p>
          <a:endParaRPr lang="en-US"/>
        </a:p>
      </dgm:t>
    </dgm:pt>
    <dgm:pt modelId="{8D5AE4BD-BC3D-44A8-A10A-AE3B7064B830}" type="sibTrans" cxnId="{BA4B170C-0B83-4002-B06A-7BF3BF4F8655}">
      <dgm:prSet/>
      <dgm:spPr/>
      <dgm:t>
        <a:bodyPr/>
        <a:lstStyle/>
        <a:p>
          <a:endParaRPr lang="en-US"/>
        </a:p>
      </dgm:t>
    </dgm:pt>
    <dgm:pt modelId="{C209F46E-4237-4AAD-8987-9FF1843C3A0F}">
      <dgm:prSet/>
      <dgm:spPr/>
      <dgm:t>
        <a:bodyPr/>
        <a:lstStyle/>
        <a:p>
          <a:r>
            <a:rPr lang="en-US"/>
            <a:t>Siamese Neural Network Architecture </a:t>
          </a:r>
        </a:p>
      </dgm:t>
    </dgm:pt>
    <dgm:pt modelId="{78F897A6-D1DE-4370-A237-69E7FC7E59BE}" type="parTrans" cxnId="{9162D778-CD12-435B-8A18-DDA4C612BB72}">
      <dgm:prSet/>
      <dgm:spPr/>
      <dgm:t>
        <a:bodyPr/>
        <a:lstStyle/>
        <a:p>
          <a:endParaRPr lang="en-US"/>
        </a:p>
      </dgm:t>
    </dgm:pt>
    <dgm:pt modelId="{326BECEB-770D-4A45-A0FE-65410467C1E8}" type="sibTrans" cxnId="{9162D778-CD12-435B-8A18-DDA4C612BB72}">
      <dgm:prSet/>
      <dgm:spPr/>
      <dgm:t>
        <a:bodyPr/>
        <a:lstStyle/>
        <a:p>
          <a:endParaRPr lang="en-US"/>
        </a:p>
      </dgm:t>
    </dgm:pt>
    <dgm:pt modelId="{CF6E6485-976D-458A-80FE-C4A304920229}">
      <dgm:prSet/>
      <dgm:spPr/>
      <dgm:t>
        <a:bodyPr/>
        <a:lstStyle/>
        <a:p>
          <a:r>
            <a:rPr lang="en-US"/>
            <a:t>Loss Function and Training Strategy </a:t>
          </a:r>
        </a:p>
      </dgm:t>
    </dgm:pt>
    <dgm:pt modelId="{93E21BD4-2E20-4D56-988A-91220DD95F7E}" type="parTrans" cxnId="{D201806D-96AA-4856-A8A9-E9F164C08885}">
      <dgm:prSet/>
      <dgm:spPr/>
      <dgm:t>
        <a:bodyPr/>
        <a:lstStyle/>
        <a:p>
          <a:endParaRPr lang="en-US"/>
        </a:p>
      </dgm:t>
    </dgm:pt>
    <dgm:pt modelId="{24672456-C394-4902-AE19-A7F39DCB405D}" type="sibTrans" cxnId="{D201806D-96AA-4856-A8A9-E9F164C08885}">
      <dgm:prSet/>
      <dgm:spPr/>
      <dgm:t>
        <a:bodyPr/>
        <a:lstStyle/>
        <a:p>
          <a:endParaRPr lang="en-US"/>
        </a:p>
      </dgm:t>
    </dgm:pt>
    <dgm:pt modelId="{66F4B22C-9D0F-4F3D-99F7-807B08B9E985}">
      <dgm:prSet/>
      <dgm:spPr/>
      <dgm:t>
        <a:bodyPr/>
        <a:lstStyle/>
        <a:p>
          <a:r>
            <a:rPr lang="en-US"/>
            <a:t>Experiments &amp; Results </a:t>
          </a:r>
        </a:p>
      </dgm:t>
    </dgm:pt>
    <dgm:pt modelId="{02F254AE-DA8D-4180-8E7D-5C8645C30ECF}" type="parTrans" cxnId="{63C03021-2EB4-4D42-A01C-67FD56DACF03}">
      <dgm:prSet/>
      <dgm:spPr/>
      <dgm:t>
        <a:bodyPr/>
        <a:lstStyle/>
        <a:p>
          <a:endParaRPr lang="en-US"/>
        </a:p>
      </dgm:t>
    </dgm:pt>
    <dgm:pt modelId="{192F955B-3269-4D39-8D49-3EDEA197340F}" type="sibTrans" cxnId="{63C03021-2EB4-4D42-A01C-67FD56DACF03}">
      <dgm:prSet/>
      <dgm:spPr/>
      <dgm:t>
        <a:bodyPr/>
        <a:lstStyle/>
        <a:p>
          <a:endParaRPr lang="en-US"/>
        </a:p>
      </dgm:t>
    </dgm:pt>
    <dgm:pt modelId="{F2A72974-C009-46DF-ACC0-2EB2C5615DCB}" type="pres">
      <dgm:prSet presAssocID="{775878E5-FF27-4B67-92EB-68E6685151D8}" presName="outerComposite" presStyleCnt="0">
        <dgm:presLayoutVars>
          <dgm:chMax val="5"/>
          <dgm:dir/>
          <dgm:resizeHandles val="exact"/>
        </dgm:presLayoutVars>
      </dgm:prSet>
      <dgm:spPr/>
    </dgm:pt>
    <dgm:pt modelId="{F12DEC7A-4C08-47A6-9213-765A1A8F3AB0}" type="pres">
      <dgm:prSet presAssocID="{775878E5-FF27-4B67-92EB-68E6685151D8}" presName="dummyMaxCanvas" presStyleCnt="0">
        <dgm:presLayoutVars/>
      </dgm:prSet>
      <dgm:spPr/>
    </dgm:pt>
    <dgm:pt modelId="{DD474B6A-0720-4097-8536-95E24185DF0A}" type="pres">
      <dgm:prSet presAssocID="{775878E5-FF27-4B67-92EB-68E6685151D8}" presName="FiveNodes_1" presStyleLbl="node1" presStyleIdx="0" presStyleCnt="5">
        <dgm:presLayoutVars>
          <dgm:bulletEnabled val="1"/>
        </dgm:presLayoutVars>
      </dgm:prSet>
      <dgm:spPr/>
    </dgm:pt>
    <dgm:pt modelId="{2FD48397-495E-4856-8716-8F57538F3F09}" type="pres">
      <dgm:prSet presAssocID="{775878E5-FF27-4B67-92EB-68E6685151D8}" presName="FiveNodes_2" presStyleLbl="node1" presStyleIdx="1" presStyleCnt="5">
        <dgm:presLayoutVars>
          <dgm:bulletEnabled val="1"/>
        </dgm:presLayoutVars>
      </dgm:prSet>
      <dgm:spPr/>
    </dgm:pt>
    <dgm:pt modelId="{93512FAB-C9D7-48B6-95D9-26D4AD422AA7}" type="pres">
      <dgm:prSet presAssocID="{775878E5-FF27-4B67-92EB-68E6685151D8}" presName="FiveNodes_3" presStyleLbl="node1" presStyleIdx="2" presStyleCnt="5">
        <dgm:presLayoutVars>
          <dgm:bulletEnabled val="1"/>
        </dgm:presLayoutVars>
      </dgm:prSet>
      <dgm:spPr/>
    </dgm:pt>
    <dgm:pt modelId="{4F759D8E-AD79-414D-ACA7-7349BE1FC949}" type="pres">
      <dgm:prSet presAssocID="{775878E5-FF27-4B67-92EB-68E6685151D8}" presName="FiveNodes_4" presStyleLbl="node1" presStyleIdx="3" presStyleCnt="5">
        <dgm:presLayoutVars>
          <dgm:bulletEnabled val="1"/>
        </dgm:presLayoutVars>
      </dgm:prSet>
      <dgm:spPr/>
    </dgm:pt>
    <dgm:pt modelId="{F5390A7E-FFEA-4D34-82F2-2E82670E4DA9}" type="pres">
      <dgm:prSet presAssocID="{775878E5-FF27-4B67-92EB-68E6685151D8}" presName="FiveNodes_5" presStyleLbl="node1" presStyleIdx="4" presStyleCnt="5">
        <dgm:presLayoutVars>
          <dgm:bulletEnabled val="1"/>
        </dgm:presLayoutVars>
      </dgm:prSet>
      <dgm:spPr/>
    </dgm:pt>
    <dgm:pt modelId="{D3B4ADED-8CC6-4282-A930-7AFBADF91E7E}" type="pres">
      <dgm:prSet presAssocID="{775878E5-FF27-4B67-92EB-68E6685151D8}" presName="FiveConn_1-2" presStyleLbl="fgAccFollowNode1" presStyleIdx="0" presStyleCnt="4">
        <dgm:presLayoutVars>
          <dgm:bulletEnabled val="1"/>
        </dgm:presLayoutVars>
      </dgm:prSet>
      <dgm:spPr/>
    </dgm:pt>
    <dgm:pt modelId="{98F08679-D468-41CD-A314-9486073BAFB8}" type="pres">
      <dgm:prSet presAssocID="{775878E5-FF27-4B67-92EB-68E6685151D8}" presName="FiveConn_2-3" presStyleLbl="fgAccFollowNode1" presStyleIdx="1" presStyleCnt="4">
        <dgm:presLayoutVars>
          <dgm:bulletEnabled val="1"/>
        </dgm:presLayoutVars>
      </dgm:prSet>
      <dgm:spPr/>
    </dgm:pt>
    <dgm:pt modelId="{CB9B7FE5-40BD-4308-B085-6533ED02D540}" type="pres">
      <dgm:prSet presAssocID="{775878E5-FF27-4B67-92EB-68E6685151D8}" presName="FiveConn_3-4" presStyleLbl="fgAccFollowNode1" presStyleIdx="2" presStyleCnt="4">
        <dgm:presLayoutVars>
          <dgm:bulletEnabled val="1"/>
        </dgm:presLayoutVars>
      </dgm:prSet>
      <dgm:spPr/>
    </dgm:pt>
    <dgm:pt modelId="{A4A31D58-165D-4D18-AAF0-57ED4F4D4D62}" type="pres">
      <dgm:prSet presAssocID="{775878E5-FF27-4B67-92EB-68E6685151D8}" presName="FiveConn_4-5" presStyleLbl="fgAccFollowNode1" presStyleIdx="3" presStyleCnt="4">
        <dgm:presLayoutVars>
          <dgm:bulletEnabled val="1"/>
        </dgm:presLayoutVars>
      </dgm:prSet>
      <dgm:spPr/>
    </dgm:pt>
    <dgm:pt modelId="{BEA0122E-D049-40F3-9AFA-45472E9A0303}" type="pres">
      <dgm:prSet presAssocID="{775878E5-FF27-4B67-92EB-68E6685151D8}" presName="FiveNodes_1_text" presStyleLbl="node1" presStyleIdx="4" presStyleCnt="5">
        <dgm:presLayoutVars>
          <dgm:bulletEnabled val="1"/>
        </dgm:presLayoutVars>
      </dgm:prSet>
      <dgm:spPr/>
    </dgm:pt>
    <dgm:pt modelId="{DD8F1E9C-DA78-49DC-8373-F77F0AC86589}" type="pres">
      <dgm:prSet presAssocID="{775878E5-FF27-4B67-92EB-68E6685151D8}" presName="FiveNodes_2_text" presStyleLbl="node1" presStyleIdx="4" presStyleCnt="5">
        <dgm:presLayoutVars>
          <dgm:bulletEnabled val="1"/>
        </dgm:presLayoutVars>
      </dgm:prSet>
      <dgm:spPr/>
    </dgm:pt>
    <dgm:pt modelId="{78B3F2ED-A207-4340-9678-98F23098F0CA}" type="pres">
      <dgm:prSet presAssocID="{775878E5-FF27-4B67-92EB-68E6685151D8}" presName="FiveNodes_3_text" presStyleLbl="node1" presStyleIdx="4" presStyleCnt="5">
        <dgm:presLayoutVars>
          <dgm:bulletEnabled val="1"/>
        </dgm:presLayoutVars>
      </dgm:prSet>
      <dgm:spPr/>
    </dgm:pt>
    <dgm:pt modelId="{198C2A57-F1C9-4503-9537-84A1B27DCB18}" type="pres">
      <dgm:prSet presAssocID="{775878E5-FF27-4B67-92EB-68E6685151D8}" presName="FiveNodes_4_text" presStyleLbl="node1" presStyleIdx="4" presStyleCnt="5">
        <dgm:presLayoutVars>
          <dgm:bulletEnabled val="1"/>
        </dgm:presLayoutVars>
      </dgm:prSet>
      <dgm:spPr/>
    </dgm:pt>
    <dgm:pt modelId="{04BBB9D2-7CD7-4FE2-ADA2-8AF2B45C879A}" type="pres">
      <dgm:prSet presAssocID="{775878E5-FF27-4B67-92EB-68E6685151D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3D75E08-706B-414D-B8D5-22C3917C7D5E}" type="presOf" srcId="{C209F46E-4237-4AAD-8987-9FF1843C3A0F}" destId="{93512FAB-C9D7-48B6-95D9-26D4AD422AA7}" srcOrd="0" destOrd="0" presId="urn:microsoft.com/office/officeart/2005/8/layout/vProcess5"/>
    <dgm:cxn modelId="{BA4B170C-0B83-4002-B06A-7BF3BF4F8655}" srcId="{775878E5-FF27-4B67-92EB-68E6685151D8}" destId="{2EF1785A-6102-4C34-BBF3-1DB0E6FCCCA7}" srcOrd="1" destOrd="0" parTransId="{5CAFD992-78E2-418B-BE97-2ABCF67D7806}" sibTransId="{8D5AE4BD-BC3D-44A8-A10A-AE3B7064B830}"/>
    <dgm:cxn modelId="{1799261A-F8ED-4A51-AD9F-D96454462A04}" type="presOf" srcId="{24672456-C394-4902-AE19-A7F39DCB405D}" destId="{A4A31D58-165D-4D18-AAF0-57ED4F4D4D62}" srcOrd="0" destOrd="0" presId="urn:microsoft.com/office/officeart/2005/8/layout/vProcess5"/>
    <dgm:cxn modelId="{1CEE2E1D-8322-4B53-97C0-780E6966CD77}" type="presOf" srcId="{2EF1785A-6102-4C34-BBF3-1DB0E6FCCCA7}" destId="{DD8F1E9C-DA78-49DC-8373-F77F0AC86589}" srcOrd="1" destOrd="0" presId="urn:microsoft.com/office/officeart/2005/8/layout/vProcess5"/>
    <dgm:cxn modelId="{1A279B20-00DB-48A3-AB49-EC9D8ABC89D4}" type="presOf" srcId="{8D5AE4BD-BC3D-44A8-A10A-AE3B7064B830}" destId="{98F08679-D468-41CD-A314-9486073BAFB8}" srcOrd="0" destOrd="0" presId="urn:microsoft.com/office/officeart/2005/8/layout/vProcess5"/>
    <dgm:cxn modelId="{63C03021-2EB4-4D42-A01C-67FD56DACF03}" srcId="{775878E5-FF27-4B67-92EB-68E6685151D8}" destId="{66F4B22C-9D0F-4F3D-99F7-807B08B9E985}" srcOrd="4" destOrd="0" parTransId="{02F254AE-DA8D-4180-8E7D-5C8645C30ECF}" sibTransId="{192F955B-3269-4D39-8D49-3EDEA197340F}"/>
    <dgm:cxn modelId="{ECD9E62F-5FB6-400C-82BA-1FC5767E51E6}" type="presOf" srcId="{2EF1785A-6102-4C34-BBF3-1DB0E6FCCCA7}" destId="{2FD48397-495E-4856-8716-8F57538F3F09}" srcOrd="0" destOrd="0" presId="urn:microsoft.com/office/officeart/2005/8/layout/vProcess5"/>
    <dgm:cxn modelId="{CF763C30-AC39-439C-BC4A-CC3579A368C5}" type="presOf" srcId="{5D7A2DE5-78C5-4707-930B-68CEB4269776}" destId="{D3B4ADED-8CC6-4282-A930-7AFBADF91E7E}" srcOrd="0" destOrd="0" presId="urn:microsoft.com/office/officeart/2005/8/layout/vProcess5"/>
    <dgm:cxn modelId="{9A092B4B-2784-4946-8122-214A0D35C919}" srcId="{775878E5-FF27-4B67-92EB-68E6685151D8}" destId="{9BBC8BC5-9220-4528-9536-3FB6905DCD27}" srcOrd="0" destOrd="0" parTransId="{C1613ABE-D472-4465-8985-716E0627FEB3}" sibTransId="{5D7A2DE5-78C5-4707-930B-68CEB4269776}"/>
    <dgm:cxn modelId="{96BD4F4C-F755-4327-968C-0CF9263A428C}" type="presOf" srcId="{66F4B22C-9D0F-4F3D-99F7-807B08B9E985}" destId="{04BBB9D2-7CD7-4FE2-ADA2-8AF2B45C879A}" srcOrd="1" destOrd="0" presId="urn:microsoft.com/office/officeart/2005/8/layout/vProcess5"/>
    <dgm:cxn modelId="{D201806D-96AA-4856-A8A9-E9F164C08885}" srcId="{775878E5-FF27-4B67-92EB-68E6685151D8}" destId="{CF6E6485-976D-458A-80FE-C4A304920229}" srcOrd="3" destOrd="0" parTransId="{93E21BD4-2E20-4D56-988A-91220DD95F7E}" sibTransId="{24672456-C394-4902-AE19-A7F39DCB405D}"/>
    <dgm:cxn modelId="{38616970-40FE-4950-99BF-5A3ED83B4120}" type="presOf" srcId="{326BECEB-770D-4A45-A0FE-65410467C1E8}" destId="{CB9B7FE5-40BD-4308-B085-6533ED02D540}" srcOrd="0" destOrd="0" presId="urn:microsoft.com/office/officeart/2005/8/layout/vProcess5"/>
    <dgm:cxn modelId="{43A98E58-DF14-4344-97F2-5215DF82E1C4}" type="presOf" srcId="{9BBC8BC5-9220-4528-9536-3FB6905DCD27}" destId="{BEA0122E-D049-40F3-9AFA-45472E9A0303}" srcOrd="1" destOrd="0" presId="urn:microsoft.com/office/officeart/2005/8/layout/vProcess5"/>
    <dgm:cxn modelId="{9162D778-CD12-435B-8A18-DDA4C612BB72}" srcId="{775878E5-FF27-4B67-92EB-68E6685151D8}" destId="{C209F46E-4237-4AAD-8987-9FF1843C3A0F}" srcOrd="2" destOrd="0" parTransId="{78F897A6-D1DE-4370-A237-69E7FC7E59BE}" sibTransId="{326BECEB-770D-4A45-A0FE-65410467C1E8}"/>
    <dgm:cxn modelId="{7B11CB89-5D3F-4E0E-B089-AB656AE63C64}" type="presOf" srcId="{775878E5-FF27-4B67-92EB-68E6685151D8}" destId="{F2A72974-C009-46DF-ACC0-2EB2C5615DCB}" srcOrd="0" destOrd="0" presId="urn:microsoft.com/office/officeart/2005/8/layout/vProcess5"/>
    <dgm:cxn modelId="{51C92999-3320-416B-A9C7-EB20443BE2E6}" type="presOf" srcId="{66F4B22C-9D0F-4F3D-99F7-807B08B9E985}" destId="{F5390A7E-FFEA-4D34-82F2-2E82670E4DA9}" srcOrd="0" destOrd="0" presId="urn:microsoft.com/office/officeart/2005/8/layout/vProcess5"/>
    <dgm:cxn modelId="{12AA63F3-97AE-4AB8-84C5-1EE66C712200}" type="presOf" srcId="{CF6E6485-976D-458A-80FE-C4A304920229}" destId="{198C2A57-F1C9-4503-9537-84A1B27DCB18}" srcOrd="1" destOrd="0" presId="urn:microsoft.com/office/officeart/2005/8/layout/vProcess5"/>
    <dgm:cxn modelId="{3B1301F4-F2F6-4F2D-962A-310327FCD115}" type="presOf" srcId="{CF6E6485-976D-458A-80FE-C4A304920229}" destId="{4F759D8E-AD79-414D-ACA7-7349BE1FC949}" srcOrd="0" destOrd="0" presId="urn:microsoft.com/office/officeart/2005/8/layout/vProcess5"/>
    <dgm:cxn modelId="{BAF3FDF5-5503-4FC6-969D-B1C9DFBE5DC1}" type="presOf" srcId="{C209F46E-4237-4AAD-8987-9FF1843C3A0F}" destId="{78B3F2ED-A207-4340-9678-98F23098F0CA}" srcOrd="1" destOrd="0" presId="urn:microsoft.com/office/officeart/2005/8/layout/vProcess5"/>
    <dgm:cxn modelId="{91D2BAFC-21E3-4BE3-9EBB-625FB601AD6B}" type="presOf" srcId="{9BBC8BC5-9220-4528-9536-3FB6905DCD27}" destId="{DD474B6A-0720-4097-8536-95E24185DF0A}" srcOrd="0" destOrd="0" presId="urn:microsoft.com/office/officeart/2005/8/layout/vProcess5"/>
    <dgm:cxn modelId="{13D88983-2577-4BEB-B202-AAD9891C6AD4}" type="presParOf" srcId="{F2A72974-C009-46DF-ACC0-2EB2C5615DCB}" destId="{F12DEC7A-4C08-47A6-9213-765A1A8F3AB0}" srcOrd="0" destOrd="0" presId="urn:microsoft.com/office/officeart/2005/8/layout/vProcess5"/>
    <dgm:cxn modelId="{F382D009-CC99-4C95-A69A-B99543055524}" type="presParOf" srcId="{F2A72974-C009-46DF-ACC0-2EB2C5615DCB}" destId="{DD474B6A-0720-4097-8536-95E24185DF0A}" srcOrd="1" destOrd="0" presId="urn:microsoft.com/office/officeart/2005/8/layout/vProcess5"/>
    <dgm:cxn modelId="{67393DEC-1292-4EC2-A420-D2AFBB9EEE09}" type="presParOf" srcId="{F2A72974-C009-46DF-ACC0-2EB2C5615DCB}" destId="{2FD48397-495E-4856-8716-8F57538F3F09}" srcOrd="2" destOrd="0" presId="urn:microsoft.com/office/officeart/2005/8/layout/vProcess5"/>
    <dgm:cxn modelId="{959DDAB3-9569-41FC-9C4E-A9F2F7A2E71C}" type="presParOf" srcId="{F2A72974-C009-46DF-ACC0-2EB2C5615DCB}" destId="{93512FAB-C9D7-48B6-95D9-26D4AD422AA7}" srcOrd="3" destOrd="0" presId="urn:microsoft.com/office/officeart/2005/8/layout/vProcess5"/>
    <dgm:cxn modelId="{5A7E28B9-6442-455B-B8B9-5C3CBDB26A31}" type="presParOf" srcId="{F2A72974-C009-46DF-ACC0-2EB2C5615DCB}" destId="{4F759D8E-AD79-414D-ACA7-7349BE1FC949}" srcOrd="4" destOrd="0" presId="urn:microsoft.com/office/officeart/2005/8/layout/vProcess5"/>
    <dgm:cxn modelId="{329E53A7-1731-43AB-BB91-74D1CEC2D1C4}" type="presParOf" srcId="{F2A72974-C009-46DF-ACC0-2EB2C5615DCB}" destId="{F5390A7E-FFEA-4D34-82F2-2E82670E4DA9}" srcOrd="5" destOrd="0" presId="urn:microsoft.com/office/officeart/2005/8/layout/vProcess5"/>
    <dgm:cxn modelId="{0753A611-4544-4459-8236-E8D399ADCC78}" type="presParOf" srcId="{F2A72974-C009-46DF-ACC0-2EB2C5615DCB}" destId="{D3B4ADED-8CC6-4282-A930-7AFBADF91E7E}" srcOrd="6" destOrd="0" presId="urn:microsoft.com/office/officeart/2005/8/layout/vProcess5"/>
    <dgm:cxn modelId="{7323826C-AF47-43DB-8ABF-DC127BAC4083}" type="presParOf" srcId="{F2A72974-C009-46DF-ACC0-2EB2C5615DCB}" destId="{98F08679-D468-41CD-A314-9486073BAFB8}" srcOrd="7" destOrd="0" presId="urn:microsoft.com/office/officeart/2005/8/layout/vProcess5"/>
    <dgm:cxn modelId="{901A497A-16BC-41F3-B399-07919B7DD6D1}" type="presParOf" srcId="{F2A72974-C009-46DF-ACC0-2EB2C5615DCB}" destId="{CB9B7FE5-40BD-4308-B085-6533ED02D540}" srcOrd="8" destOrd="0" presId="urn:microsoft.com/office/officeart/2005/8/layout/vProcess5"/>
    <dgm:cxn modelId="{24C83E95-D977-40BD-BD56-0D9ED4FC3775}" type="presParOf" srcId="{F2A72974-C009-46DF-ACC0-2EB2C5615DCB}" destId="{A4A31D58-165D-4D18-AAF0-57ED4F4D4D62}" srcOrd="9" destOrd="0" presId="urn:microsoft.com/office/officeart/2005/8/layout/vProcess5"/>
    <dgm:cxn modelId="{CC59BC5A-8933-4842-84AC-18E6B85B5DE6}" type="presParOf" srcId="{F2A72974-C009-46DF-ACC0-2EB2C5615DCB}" destId="{BEA0122E-D049-40F3-9AFA-45472E9A0303}" srcOrd="10" destOrd="0" presId="urn:microsoft.com/office/officeart/2005/8/layout/vProcess5"/>
    <dgm:cxn modelId="{92D49A6E-0DBF-4A48-81D3-A142B88935E9}" type="presParOf" srcId="{F2A72974-C009-46DF-ACC0-2EB2C5615DCB}" destId="{DD8F1E9C-DA78-49DC-8373-F77F0AC86589}" srcOrd="11" destOrd="0" presId="urn:microsoft.com/office/officeart/2005/8/layout/vProcess5"/>
    <dgm:cxn modelId="{3C5BFB83-E1AB-42F1-9380-5D2DCB5D4074}" type="presParOf" srcId="{F2A72974-C009-46DF-ACC0-2EB2C5615DCB}" destId="{78B3F2ED-A207-4340-9678-98F23098F0CA}" srcOrd="12" destOrd="0" presId="urn:microsoft.com/office/officeart/2005/8/layout/vProcess5"/>
    <dgm:cxn modelId="{65597688-1631-4EB8-B3D4-D1971D344DA4}" type="presParOf" srcId="{F2A72974-C009-46DF-ACC0-2EB2C5615DCB}" destId="{198C2A57-F1C9-4503-9537-84A1B27DCB18}" srcOrd="13" destOrd="0" presId="urn:microsoft.com/office/officeart/2005/8/layout/vProcess5"/>
    <dgm:cxn modelId="{DEB5FEEC-7E6D-442A-B85B-4A7424AE8215}" type="presParOf" srcId="{F2A72974-C009-46DF-ACC0-2EB2C5615DCB}" destId="{04BBB9D2-7CD7-4FE2-ADA2-8AF2B45C879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E28A3-0FE7-4107-9713-B50CFB86993A}">
      <dsp:nvSpPr>
        <dsp:cNvPr id="0" name=""/>
        <dsp:cNvSpPr/>
      </dsp:nvSpPr>
      <dsp:spPr>
        <a:xfrm>
          <a:off x="0" y="3741043"/>
          <a:ext cx="2514599" cy="4093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Compare</a:t>
          </a:r>
          <a:endParaRPr lang="el-GR" sz="1400" b="1" kern="1200"/>
        </a:p>
      </dsp:txBody>
      <dsp:txXfrm>
        <a:off x="0" y="3741043"/>
        <a:ext cx="2514599" cy="409380"/>
      </dsp:txXfrm>
    </dsp:sp>
    <dsp:sp modelId="{D7BD1FD2-729D-4964-AEF1-F7F854CD51E2}">
      <dsp:nvSpPr>
        <dsp:cNvPr id="0" name=""/>
        <dsp:cNvSpPr/>
      </dsp:nvSpPr>
      <dsp:spPr>
        <a:xfrm>
          <a:off x="2514599" y="3741043"/>
          <a:ext cx="7543800" cy="4093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Compare the proposed method with other SOTA methods</a:t>
          </a:r>
          <a:endParaRPr lang="en-US" sz="1100" b="1" kern="1200"/>
        </a:p>
      </dsp:txBody>
      <dsp:txXfrm>
        <a:off x="2514599" y="3741043"/>
        <a:ext cx="7543800" cy="409380"/>
      </dsp:txXfrm>
    </dsp:sp>
    <dsp:sp modelId="{3F860CBC-539F-4E73-BBF7-2FBABA958D8D}">
      <dsp:nvSpPr>
        <dsp:cNvPr id="0" name=""/>
        <dsp:cNvSpPr/>
      </dsp:nvSpPr>
      <dsp:spPr>
        <a:xfrm rot="10800000">
          <a:off x="0" y="3117556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Evaluate</a:t>
          </a:r>
          <a:endParaRPr lang="el-GR" sz="1400" b="1" kern="1200"/>
        </a:p>
      </dsp:txBody>
      <dsp:txXfrm rot="-10800000">
        <a:off x="0" y="3117556"/>
        <a:ext cx="2514599" cy="409257"/>
      </dsp:txXfrm>
    </dsp:sp>
    <dsp:sp modelId="{165A3E42-8B16-42A5-89D8-1ECD63A87AF1}">
      <dsp:nvSpPr>
        <dsp:cNvPr id="0" name=""/>
        <dsp:cNvSpPr/>
      </dsp:nvSpPr>
      <dsp:spPr>
        <a:xfrm>
          <a:off x="2514599" y="3117556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Evaluate the model, using proposed metrics</a:t>
          </a:r>
          <a:endParaRPr lang="el-GR" sz="1100" b="1" kern="1200"/>
        </a:p>
      </dsp:txBody>
      <dsp:txXfrm>
        <a:off x="2514599" y="3117556"/>
        <a:ext cx="7543800" cy="409257"/>
      </dsp:txXfrm>
    </dsp:sp>
    <dsp:sp modelId="{D26DAA68-C5F6-48DA-A673-3F862CFE8931}">
      <dsp:nvSpPr>
        <dsp:cNvPr id="0" name=""/>
        <dsp:cNvSpPr/>
      </dsp:nvSpPr>
      <dsp:spPr>
        <a:xfrm rot="10800000">
          <a:off x="0" y="2494070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Implement</a:t>
          </a:r>
          <a:endParaRPr lang="el-GR" sz="1400" b="1" kern="1200"/>
        </a:p>
      </dsp:txBody>
      <dsp:txXfrm rot="-10800000">
        <a:off x="0" y="2494070"/>
        <a:ext cx="2514599" cy="409257"/>
      </dsp:txXfrm>
    </dsp:sp>
    <dsp:sp modelId="{BA48B8AA-F31A-47CA-B19F-2AB73404BCE7}">
      <dsp:nvSpPr>
        <dsp:cNvPr id="0" name=""/>
        <dsp:cNvSpPr/>
      </dsp:nvSpPr>
      <dsp:spPr>
        <a:xfrm>
          <a:off x="2514599" y="2494070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the Meta-Learning model using a Deep Learning framework (</a:t>
          </a:r>
          <a:r>
            <a:rPr lang="en-US" sz="1100" b="1" kern="1200" err="1">
              <a:latin typeface="Calibri Light" panose="020F0302020204030204"/>
            </a:rPr>
            <a:t>Tensorflow</a:t>
          </a:r>
          <a:r>
            <a:rPr lang="en-US" sz="1100" b="1" kern="1200">
              <a:latin typeface="Calibri Light" panose="020F0302020204030204"/>
            </a:rPr>
            <a:t> or </a:t>
          </a:r>
          <a:r>
            <a:rPr lang="en-US" sz="1100" b="1" kern="1200" err="1">
              <a:latin typeface="Calibri Light" panose="020F0302020204030204"/>
            </a:rPr>
            <a:t>PyTorch</a:t>
          </a:r>
          <a:r>
            <a:rPr lang="en-US" sz="1100" b="1" kern="1200">
              <a:latin typeface="Calibri Light" panose="020F0302020204030204"/>
            </a:rPr>
            <a:t>)</a:t>
          </a:r>
          <a:endParaRPr lang="el-GR" sz="1100" b="1" kern="1200"/>
        </a:p>
      </dsp:txBody>
      <dsp:txXfrm>
        <a:off x="2514599" y="2494070"/>
        <a:ext cx="7543800" cy="409257"/>
      </dsp:txXfrm>
    </dsp:sp>
    <dsp:sp modelId="{52A6F0D1-9631-470A-A6A9-593D65D6AAB2}">
      <dsp:nvSpPr>
        <dsp:cNvPr id="0" name=""/>
        <dsp:cNvSpPr/>
      </dsp:nvSpPr>
      <dsp:spPr>
        <a:xfrm rot="10800000">
          <a:off x="0" y="1870584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Insights </a:t>
          </a:r>
          <a:endParaRPr lang="el-GR" sz="1400" b="1" kern="1200"/>
        </a:p>
      </dsp:txBody>
      <dsp:txXfrm rot="-10800000">
        <a:off x="0" y="1870584"/>
        <a:ext cx="2514599" cy="409257"/>
      </dsp:txXfrm>
    </dsp:sp>
    <dsp:sp modelId="{A4D777CF-84F9-40FD-AA31-A2A15812D968}">
      <dsp:nvSpPr>
        <dsp:cNvPr id="0" name=""/>
        <dsp:cNvSpPr/>
      </dsp:nvSpPr>
      <dsp:spPr>
        <a:xfrm>
          <a:off x="2514599" y="1870584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Study the paper and find the most important details</a:t>
          </a:r>
          <a:endParaRPr lang="el-GR" sz="1100" b="1" kern="1200"/>
        </a:p>
      </dsp:txBody>
      <dsp:txXfrm>
        <a:off x="2514599" y="1870584"/>
        <a:ext cx="7543800" cy="409257"/>
      </dsp:txXfrm>
    </dsp:sp>
    <dsp:sp modelId="{0568644F-BEBD-4F69-9BAA-5B11870DDE2C}">
      <dsp:nvSpPr>
        <dsp:cNvPr id="0" name=""/>
        <dsp:cNvSpPr/>
      </dsp:nvSpPr>
      <dsp:spPr>
        <a:xfrm rot="10800000">
          <a:off x="0" y="1247098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Select</a:t>
          </a:r>
          <a:endParaRPr lang="el-GR" sz="1400" b="1" kern="1200"/>
        </a:p>
      </dsp:txBody>
      <dsp:txXfrm rot="-10800000">
        <a:off x="0" y="1247098"/>
        <a:ext cx="2514599" cy="409257"/>
      </dsp:txXfrm>
    </dsp:sp>
    <dsp:sp modelId="{D821FB19-E851-455D-8646-F757CDC01040}">
      <dsp:nvSpPr>
        <dsp:cNvPr id="0" name=""/>
        <dsp:cNvSpPr/>
      </dsp:nvSpPr>
      <dsp:spPr>
        <a:xfrm>
          <a:off x="2514599" y="1247098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a paper based on the citations</a:t>
          </a:r>
          <a:endParaRPr lang="el-GR" sz="1100" b="1" kern="1200"/>
        </a:p>
      </dsp:txBody>
      <dsp:txXfrm>
        <a:off x="2514599" y="1247098"/>
        <a:ext cx="7543800" cy="409257"/>
      </dsp:txXfrm>
    </dsp:sp>
    <dsp:sp modelId="{3DD0DEF6-D011-4389-BAB0-846713C8438C}">
      <dsp:nvSpPr>
        <dsp:cNvPr id="0" name=""/>
        <dsp:cNvSpPr/>
      </dsp:nvSpPr>
      <dsp:spPr>
        <a:xfrm rot="10800000">
          <a:off x="0" y="623611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Explore</a:t>
          </a:r>
          <a:endParaRPr lang="el-GR" sz="1400" b="1" kern="1200"/>
        </a:p>
      </dsp:txBody>
      <dsp:txXfrm rot="-10800000">
        <a:off x="0" y="623611"/>
        <a:ext cx="2514599" cy="409257"/>
      </dsp:txXfrm>
    </dsp:sp>
    <dsp:sp modelId="{FAE3D7AE-0789-4B3A-BC72-DCCEA4F8A898}">
      <dsp:nvSpPr>
        <dsp:cNvPr id="0" name=""/>
        <dsp:cNvSpPr/>
      </dsp:nvSpPr>
      <dsp:spPr>
        <a:xfrm>
          <a:off x="2514599" y="623611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meta-learning approaches</a:t>
          </a:r>
          <a:endParaRPr lang="el-GR" sz="1100" b="1" kern="1200"/>
        </a:p>
      </dsp:txBody>
      <dsp:txXfrm>
        <a:off x="2514599" y="623611"/>
        <a:ext cx="7543800" cy="409257"/>
      </dsp:txXfrm>
    </dsp:sp>
    <dsp:sp modelId="{509CACEC-0B45-4916-ABF9-0DD3DC9A6500}">
      <dsp:nvSpPr>
        <dsp:cNvPr id="0" name=""/>
        <dsp:cNvSpPr/>
      </dsp:nvSpPr>
      <dsp:spPr>
        <a:xfrm rot="10800000">
          <a:off x="0" y="125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Research</a:t>
          </a:r>
          <a:endParaRPr lang="el-GR" sz="1400" b="1" kern="1200"/>
        </a:p>
      </dsp:txBody>
      <dsp:txXfrm rot="-10800000">
        <a:off x="0" y="125"/>
        <a:ext cx="2514599" cy="409257"/>
      </dsp:txXfrm>
    </dsp:sp>
    <dsp:sp modelId="{E8451A30-EBD8-45E7-8CC1-8DF565607E85}">
      <dsp:nvSpPr>
        <dsp:cNvPr id="0" name=""/>
        <dsp:cNvSpPr/>
      </dsp:nvSpPr>
      <dsp:spPr>
        <a:xfrm>
          <a:off x="2514599" y="125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SOTA meta-learning papers with high citations</a:t>
          </a:r>
          <a:endParaRPr lang="el-GR" sz="1100" b="1" kern="1200"/>
        </a:p>
      </dsp:txBody>
      <dsp:txXfrm>
        <a:off x="2514599" y="125"/>
        <a:ext cx="7543800" cy="409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3E7E-472A-40E1-B99F-8EFA319BCC24}">
      <dsp:nvSpPr>
        <dsp:cNvPr id="0" name=""/>
        <dsp:cNvSpPr/>
      </dsp:nvSpPr>
      <dsp:spPr>
        <a:xfrm>
          <a:off x="0" y="2938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E3F90-5446-47EF-A23D-974F6DC83CA6}">
      <dsp:nvSpPr>
        <dsp:cNvPr id="0" name=""/>
        <dsp:cNvSpPr/>
      </dsp:nvSpPr>
      <dsp:spPr>
        <a:xfrm>
          <a:off x="189315" y="143751"/>
          <a:ext cx="344209" cy="344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82993-F11D-4E0B-A220-6ABA5D786AF2}">
      <dsp:nvSpPr>
        <dsp:cNvPr id="0" name=""/>
        <dsp:cNvSpPr/>
      </dsp:nvSpPr>
      <dsp:spPr>
        <a:xfrm>
          <a:off x="722840" y="2938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Datasets  </a:t>
          </a:r>
          <a:endParaRPr lang="en-US" sz="1900" kern="1200"/>
        </a:p>
      </dsp:txBody>
      <dsp:txXfrm>
        <a:off x="722840" y="2938"/>
        <a:ext cx="9335559" cy="625835"/>
      </dsp:txXfrm>
    </dsp:sp>
    <dsp:sp modelId="{0600F89A-6263-451B-97D7-B8E9A1841519}">
      <dsp:nvSpPr>
        <dsp:cNvPr id="0" name=""/>
        <dsp:cNvSpPr/>
      </dsp:nvSpPr>
      <dsp:spPr>
        <a:xfrm>
          <a:off x="0" y="785232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42454-07EB-407E-97A6-85AB1D703974}">
      <dsp:nvSpPr>
        <dsp:cNvPr id="0" name=""/>
        <dsp:cNvSpPr/>
      </dsp:nvSpPr>
      <dsp:spPr>
        <a:xfrm>
          <a:off x="189315" y="926045"/>
          <a:ext cx="344209" cy="34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0BF53-80A4-4780-8C7D-703385D80B75}">
      <dsp:nvSpPr>
        <dsp:cNvPr id="0" name=""/>
        <dsp:cNvSpPr/>
      </dsp:nvSpPr>
      <dsp:spPr>
        <a:xfrm>
          <a:off x="722840" y="785232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Siamese Neural Network Architecture </a:t>
          </a:r>
          <a:endParaRPr lang="en-US" sz="1900" kern="1200"/>
        </a:p>
      </dsp:txBody>
      <dsp:txXfrm>
        <a:off x="722840" y="785232"/>
        <a:ext cx="9335559" cy="625835"/>
      </dsp:txXfrm>
    </dsp:sp>
    <dsp:sp modelId="{B670C02A-B512-47E3-8418-A85CB7816998}">
      <dsp:nvSpPr>
        <dsp:cNvPr id="0" name=""/>
        <dsp:cNvSpPr/>
      </dsp:nvSpPr>
      <dsp:spPr>
        <a:xfrm>
          <a:off x="0" y="1567527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BC05C-08C3-4FC5-BFDC-521ACE44F57D}">
      <dsp:nvSpPr>
        <dsp:cNvPr id="0" name=""/>
        <dsp:cNvSpPr/>
      </dsp:nvSpPr>
      <dsp:spPr>
        <a:xfrm>
          <a:off x="189315" y="1708340"/>
          <a:ext cx="344209" cy="34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89B9E-C2DD-473C-9B2E-AF22FE90C233}">
      <dsp:nvSpPr>
        <dsp:cNvPr id="0" name=""/>
        <dsp:cNvSpPr/>
      </dsp:nvSpPr>
      <dsp:spPr>
        <a:xfrm>
          <a:off x="722840" y="1567527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Loss Functions </a:t>
          </a:r>
          <a:endParaRPr lang="en-US" sz="1900" kern="1200"/>
        </a:p>
      </dsp:txBody>
      <dsp:txXfrm>
        <a:off x="722840" y="1567527"/>
        <a:ext cx="9335559" cy="625835"/>
      </dsp:txXfrm>
    </dsp:sp>
    <dsp:sp modelId="{4100BE56-C1D3-49B1-9E57-2AEB1D19B2FA}">
      <dsp:nvSpPr>
        <dsp:cNvPr id="0" name=""/>
        <dsp:cNvSpPr/>
      </dsp:nvSpPr>
      <dsp:spPr>
        <a:xfrm>
          <a:off x="0" y="2349821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D1E08-B358-407C-A08E-62318213C93D}">
      <dsp:nvSpPr>
        <dsp:cNvPr id="0" name=""/>
        <dsp:cNvSpPr/>
      </dsp:nvSpPr>
      <dsp:spPr>
        <a:xfrm>
          <a:off x="189315" y="2490634"/>
          <a:ext cx="344209" cy="34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E2B65-F9A6-4168-884F-CC3AF1553A4C}">
      <dsp:nvSpPr>
        <dsp:cNvPr id="0" name=""/>
        <dsp:cNvSpPr/>
      </dsp:nvSpPr>
      <dsp:spPr>
        <a:xfrm>
          <a:off x="722840" y="2349821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Training Strategy</a:t>
          </a:r>
          <a:r>
            <a:rPr lang="en-US" sz="1900" kern="1200">
              <a:latin typeface="Calibri Light" panose="020F0302020204030204"/>
            </a:rPr>
            <a:t> </a:t>
          </a:r>
          <a:r>
            <a:rPr lang="en-US" sz="1900" b="1" kern="1200">
              <a:latin typeface="Calibri Light" panose="020F0302020204030204"/>
            </a:rPr>
            <a:t>&amp; Optimizer</a:t>
          </a:r>
          <a:endParaRPr lang="en-US" sz="1900" b="1" kern="1200"/>
        </a:p>
      </dsp:txBody>
      <dsp:txXfrm>
        <a:off x="722840" y="2349821"/>
        <a:ext cx="9335559" cy="625835"/>
      </dsp:txXfrm>
    </dsp:sp>
    <dsp:sp modelId="{3B0B6318-AD91-4D73-93DA-A5EBFD785339}">
      <dsp:nvSpPr>
        <dsp:cNvPr id="0" name=""/>
        <dsp:cNvSpPr/>
      </dsp:nvSpPr>
      <dsp:spPr>
        <a:xfrm>
          <a:off x="0" y="3132116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6DE6C-52ED-44CA-90A3-9867BB673516}">
      <dsp:nvSpPr>
        <dsp:cNvPr id="0" name=""/>
        <dsp:cNvSpPr/>
      </dsp:nvSpPr>
      <dsp:spPr>
        <a:xfrm>
          <a:off x="189315" y="3272929"/>
          <a:ext cx="344209" cy="34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56084-5520-4F58-B34D-42784DCD0C64}">
      <dsp:nvSpPr>
        <dsp:cNvPr id="0" name=""/>
        <dsp:cNvSpPr/>
      </dsp:nvSpPr>
      <dsp:spPr>
        <a:xfrm>
          <a:off x="722840" y="3132116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Evaluation metrics </a:t>
          </a:r>
          <a:endParaRPr lang="en-US" sz="1900" kern="1200"/>
        </a:p>
      </dsp:txBody>
      <dsp:txXfrm>
        <a:off x="722840" y="3132116"/>
        <a:ext cx="9335559" cy="625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74B6A-0720-4097-8536-95E24185DF0A}">
      <dsp:nvSpPr>
        <dsp:cNvPr id="0" name=""/>
        <dsp:cNvSpPr/>
      </dsp:nvSpPr>
      <dsp:spPr>
        <a:xfrm>
          <a:off x="0" y="0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Goal of the Paper </a:t>
          </a:r>
        </a:p>
      </dsp:txBody>
      <dsp:txXfrm>
        <a:off x="21902" y="21902"/>
        <a:ext cx="2667867" cy="703980"/>
      </dsp:txXfrm>
    </dsp:sp>
    <dsp:sp modelId="{2FD48397-495E-4856-8716-8F57538F3F09}">
      <dsp:nvSpPr>
        <dsp:cNvPr id="0" name=""/>
        <dsp:cNvSpPr/>
      </dsp:nvSpPr>
      <dsp:spPr>
        <a:xfrm>
          <a:off x="266014" y="851644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  </a:t>
          </a:r>
        </a:p>
      </dsp:txBody>
      <dsp:txXfrm>
        <a:off x="287916" y="873546"/>
        <a:ext cx="2766398" cy="703980"/>
      </dsp:txXfrm>
    </dsp:sp>
    <dsp:sp modelId="{93512FAB-C9D7-48B6-95D9-26D4AD422AA7}">
      <dsp:nvSpPr>
        <dsp:cNvPr id="0" name=""/>
        <dsp:cNvSpPr/>
      </dsp:nvSpPr>
      <dsp:spPr>
        <a:xfrm>
          <a:off x="532028" y="1703288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Siamese Neural Network Architecture </a:t>
          </a:r>
        </a:p>
      </dsp:txBody>
      <dsp:txXfrm>
        <a:off x="553930" y="1725190"/>
        <a:ext cx="2766398" cy="703980"/>
      </dsp:txXfrm>
    </dsp:sp>
    <dsp:sp modelId="{4F759D8E-AD79-414D-ACA7-7349BE1FC949}">
      <dsp:nvSpPr>
        <dsp:cNvPr id="0" name=""/>
        <dsp:cNvSpPr/>
      </dsp:nvSpPr>
      <dsp:spPr>
        <a:xfrm>
          <a:off x="798042" y="2554932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Loss Function and Training Strategy </a:t>
          </a:r>
        </a:p>
      </dsp:txBody>
      <dsp:txXfrm>
        <a:off x="819944" y="2576834"/>
        <a:ext cx="2766398" cy="703980"/>
      </dsp:txXfrm>
    </dsp:sp>
    <dsp:sp modelId="{F5390A7E-FFEA-4D34-82F2-2E82670E4DA9}">
      <dsp:nvSpPr>
        <dsp:cNvPr id="0" name=""/>
        <dsp:cNvSpPr/>
      </dsp:nvSpPr>
      <dsp:spPr>
        <a:xfrm>
          <a:off x="1064056" y="3406576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Experiments &amp; Results </a:t>
          </a:r>
        </a:p>
      </dsp:txBody>
      <dsp:txXfrm>
        <a:off x="1085958" y="3428478"/>
        <a:ext cx="2766398" cy="703980"/>
      </dsp:txXfrm>
    </dsp:sp>
    <dsp:sp modelId="{D3B4ADED-8CC6-4282-A930-7AFBADF91E7E}">
      <dsp:nvSpPr>
        <dsp:cNvPr id="0" name=""/>
        <dsp:cNvSpPr/>
      </dsp:nvSpPr>
      <dsp:spPr>
        <a:xfrm>
          <a:off x="3076216" y="546298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85580" y="546298"/>
        <a:ext cx="267333" cy="365760"/>
      </dsp:txXfrm>
    </dsp:sp>
    <dsp:sp modelId="{98F08679-D468-41CD-A314-9486073BAFB8}">
      <dsp:nvSpPr>
        <dsp:cNvPr id="0" name=""/>
        <dsp:cNvSpPr/>
      </dsp:nvSpPr>
      <dsp:spPr>
        <a:xfrm>
          <a:off x="3342231" y="1397942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51595" y="1397942"/>
        <a:ext cx="267333" cy="365760"/>
      </dsp:txXfrm>
    </dsp:sp>
    <dsp:sp modelId="{CB9B7FE5-40BD-4308-B085-6533ED02D540}">
      <dsp:nvSpPr>
        <dsp:cNvPr id="0" name=""/>
        <dsp:cNvSpPr/>
      </dsp:nvSpPr>
      <dsp:spPr>
        <a:xfrm>
          <a:off x="3608245" y="2237123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17609" y="2237123"/>
        <a:ext cx="267333" cy="365760"/>
      </dsp:txXfrm>
    </dsp:sp>
    <dsp:sp modelId="{A4A31D58-165D-4D18-AAF0-57ED4F4D4D62}">
      <dsp:nvSpPr>
        <dsp:cNvPr id="0" name=""/>
        <dsp:cNvSpPr/>
      </dsp:nvSpPr>
      <dsp:spPr>
        <a:xfrm>
          <a:off x="3874259" y="3097076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3623" y="3097076"/>
        <a:ext cx="267333" cy="36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10/10/2021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latent space of feature embeddings, we feed these two embeddings to an energy function which will give us the similarity between the two inputs.</a:t>
            </a:r>
            <a:endParaRPr lang="el-GR"/>
          </a:p>
          <a:p>
            <a:r>
              <a:rPr lang="en-US"/>
              <a:t>The value of E will be smaller if the input images ( x 1 and x 2 ) are similar and vice versa.</a:t>
            </a:r>
            <a:endParaRPr lang="el-GR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783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feedforward linear layer and sigmoid activation function are used to convert the distance to a probability, p , which indicates whether the input images belong to the same target class or not.</a:t>
            </a:r>
            <a:endParaRPr lang="el-GR"/>
          </a:p>
          <a:p>
            <a:endParaRPr lang="en-US">
              <a:cs typeface="Calibri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190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The probability is ranging from 0 to 1.</a:t>
            </a:r>
          </a:p>
          <a:p>
            <a:endParaRPr lang="en-GR"/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125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CL function is a metric-learning loss funaction</a:t>
            </a:r>
          </a:p>
          <a:p>
            <a:r>
              <a:rPr lang="en-GR"/>
              <a:t>The objective of this function is to predict relative distances between inputs.</a:t>
            </a:r>
          </a:p>
          <a:p>
            <a:r>
              <a:rPr lang="en-GR"/>
              <a:t>It operates on pairs of embedding receives from the model and on the ground truth similarity flag</a:t>
            </a:r>
          </a:p>
          <a:p>
            <a:r>
              <a:rPr lang="en-GR"/>
              <a:t>It compares whether these two samples are similar or dissimilar</a:t>
            </a:r>
          </a:p>
          <a:p>
            <a:endParaRPr lang="en-GR"/>
          </a:p>
          <a:p>
            <a:r>
              <a:rPr lang="en-GB"/>
              <a:t>M</a:t>
            </a:r>
            <a:r>
              <a:rPr lang="en-GR"/>
              <a:t> is the margin which is a hyperparameter. Margin defines a radious around the embedding space of a sample</a:t>
            </a:r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600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As we mentioned, we have a k-way, n-shot classification problem for classifying CXR images</a:t>
            </a:r>
          </a:p>
          <a:p>
            <a:r>
              <a:rPr lang="en-GR"/>
              <a:t>We have the dataset D which is decomposed in D_train for training and D_test for testing.</a:t>
            </a:r>
          </a:p>
          <a:p>
            <a:endParaRPr lang="en-GR"/>
          </a:p>
          <a:p>
            <a:r>
              <a:rPr lang="en-GR"/>
              <a:t>For the training set will contain n samples from each k classes, hence, totaling k*n examples in D_train and D_test consists of several samples for evaluation.</a:t>
            </a:r>
          </a:p>
          <a:p>
            <a:endParaRPr lang="en-GR"/>
          </a:p>
          <a:p>
            <a:r>
              <a:rPr lang="en-GR"/>
              <a:t>We train our model in episodic fashion. So, over series of episodes, this model will learn how to learn from smaller datasets.</a:t>
            </a:r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067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10/10/2021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B5840A5C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Meta_learning_(computer_science)#cite_note-paper1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145/3459930.3469517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16/j.patcog.2021.10811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with Meta-Learning</a:t>
            </a:r>
            <a:endParaRPr lang="en-US" sz="3600" b="1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5542-26CC-2E4D-BE9E-C8597FC74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608" y="456660"/>
            <a:ext cx="10058400" cy="1100196"/>
          </a:xfrm>
        </p:spPr>
        <p:txBody>
          <a:bodyPr/>
          <a:lstStyle/>
          <a:p>
            <a:pPr lvl="0"/>
            <a:r>
              <a:rPr lang="en-US" sz="4800" b="1">
                <a:latin typeface="Calibri" pitchFamily="34"/>
                <a:cs typeface="Times New Roman" pitchFamily="18"/>
              </a:rPr>
              <a:t>What is Siamese network </a:t>
            </a:r>
            <a:endParaRPr lang="en-US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42043A84-46D0-4842-9419-83DA8783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" y="1917579"/>
            <a:ext cx="12129854" cy="4483760"/>
          </a:xfrm>
          <a:prstGeom prst="rect">
            <a:avLst/>
          </a:prstGeom>
          <a:noFill/>
          <a:ln cap="flat">
            <a:solidFill>
              <a:schemeClr val="bg1"/>
            </a:solidFill>
          </a:ln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55FB240-FB1A-47DD-B77C-1319507E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25" y="4323282"/>
            <a:ext cx="2743200" cy="1909011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D421EEE0-D114-401A-ABC6-567EE8661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0" t="24675" r="14196" b="23377"/>
          <a:stretch/>
        </p:blipFill>
        <p:spPr>
          <a:xfrm>
            <a:off x="5702879" y="3500897"/>
            <a:ext cx="1575070" cy="391432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F7FD35E-A0DD-4CA4-8D62-AFBC7C52B2EB}"/>
              </a:ext>
            </a:extLst>
          </p:cNvPr>
          <p:cNvSpPr/>
          <p:nvPr/>
        </p:nvSpPr>
        <p:spPr>
          <a:xfrm>
            <a:off x="11414412" y="3612571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7C22F2A-21DC-4381-A4C8-00496593B8D2}"/>
              </a:ext>
            </a:extLst>
          </p:cNvPr>
          <p:cNvSpPr/>
          <p:nvPr/>
        </p:nvSpPr>
        <p:spPr>
          <a:xfrm>
            <a:off x="11371116" y="3196934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B0A09A6-1488-490A-8088-449C1B98A9E1}"/>
              </a:ext>
            </a:extLst>
          </p:cNvPr>
          <p:cNvSpPr/>
          <p:nvPr/>
        </p:nvSpPr>
        <p:spPr>
          <a:xfrm>
            <a:off x="9621980" y="4599707"/>
            <a:ext cx="155863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5E4B4C5-A575-4E24-A8F5-1DA712EF6373}"/>
              </a:ext>
            </a:extLst>
          </p:cNvPr>
          <p:cNvSpPr/>
          <p:nvPr/>
        </p:nvSpPr>
        <p:spPr>
          <a:xfrm>
            <a:off x="10332025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D2AD94E9-8E25-4367-AB1A-85E5CFA01970}"/>
              </a:ext>
            </a:extLst>
          </p:cNvPr>
          <p:cNvSpPr/>
          <p:nvPr/>
        </p:nvSpPr>
        <p:spPr>
          <a:xfrm>
            <a:off x="10860230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F6E2C8AA-4355-4122-939A-C3A06982E9C3}"/>
              </a:ext>
            </a:extLst>
          </p:cNvPr>
          <p:cNvSpPr/>
          <p:nvPr/>
        </p:nvSpPr>
        <p:spPr>
          <a:xfrm>
            <a:off x="9777843" y="5725388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AF1E2C7-65E9-4C56-ABB7-AD3BE867C0CC}"/>
              </a:ext>
            </a:extLst>
          </p:cNvPr>
          <p:cNvSpPr/>
          <p:nvPr/>
        </p:nvSpPr>
        <p:spPr>
          <a:xfrm>
            <a:off x="9171707" y="5647457"/>
            <a:ext cx="259772" cy="42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54BC25E-F90F-425B-8B7D-C432C6FF2FD9}"/>
              </a:ext>
            </a:extLst>
          </p:cNvPr>
          <p:cNvSpPr/>
          <p:nvPr/>
        </p:nvSpPr>
        <p:spPr>
          <a:xfrm>
            <a:off x="9388184" y="5664774"/>
            <a:ext cx="1515341" cy="14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48849-7614-41B5-A7FF-172C6AF5AF90}"/>
              </a:ext>
            </a:extLst>
          </p:cNvPr>
          <p:cNvSpPr txBox="1"/>
          <p:nvPr/>
        </p:nvSpPr>
        <p:spPr>
          <a:xfrm>
            <a:off x="9521536" y="4507922"/>
            <a:ext cx="4485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1600" b="1"/>
              <a:t>L1</a:t>
            </a:r>
            <a:endParaRPr lang="el-GR" sz="1600" b="1">
              <a:cs typeface="Calibri"/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3EB9435-8D64-4D7C-8E5F-9DA7D6117B05}"/>
              </a:ext>
            </a:extLst>
          </p:cNvPr>
          <p:cNvSpPr/>
          <p:nvPr/>
        </p:nvSpPr>
        <p:spPr>
          <a:xfrm>
            <a:off x="8110969" y="4292310"/>
            <a:ext cx="3299113" cy="2008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0E1-01D8-7E43-A7B9-FF2A8502F1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25F64-5AF2-9146-942D-F293D9D324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* No need for big amount of samples for a class while training </a:t>
            </a:r>
          </a:p>
          <a:p>
            <a:pPr lvl="0"/>
            <a:endParaRPr lang="en-US"/>
          </a:p>
          <a:p>
            <a:pPr lvl="0"/>
            <a:r>
              <a:rPr lang="en-US"/>
              <a:t>* It doesn’t require to retrain the model or any change in the neural network architecture when class number is changed.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C705-6E49-5E45-A31F-5324DE95722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99372" y="2120895"/>
            <a:ext cx="4639738" cy="3748189"/>
          </a:xfrm>
        </p:spPr>
        <p:txBody>
          <a:bodyPr/>
          <a:lstStyle/>
          <a:p>
            <a:r>
              <a:rPr lang="en-US"/>
              <a:t>Face Recognition model for 3 person in the company 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74934D-D20E-2F49-9568-BB1F2407B825}"/>
              </a:ext>
            </a:extLst>
          </p:cNvPr>
          <p:cNvSpPr/>
          <p:nvPr/>
        </p:nvSpPr>
        <p:spPr>
          <a:xfrm>
            <a:off x="7855445" y="3269199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D966C5-15DF-8341-A2AC-6D38F2171E8D}"/>
              </a:ext>
            </a:extLst>
          </p:cNvPr>
          <p:cNvSpPr/>
          <p:nvPr/>
        </p:nvSpPr>
        <p:spPr>
          <a:xfrm>
            <a:off x="7880792" y="3793251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43ED13-8200-8D49-8F08-D263C0B451C9}"/>
              </a:ext>
            </a:extLst>
          </p:cNvPr>
          <p:cNvSpPr/>
          <p:nvPr/>
        </p:nvSpPr>
        <p:spPr>
          <a:xfrm>
            <a:off x="7880792" y="4354500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24C13-60DD-7145-AA89-CE51D0567D03}"/>
              </a:ext>
            </a:extLst>
          </p:cNvPr>
          <p:cNvSpPr/>
          <p:nvPr/>
        </p:nvSpPr>
        <p:spPr>
          <a:xfrm>
            <a:off x="6604820" y="3562164"/>
            <a:ext cx="976542" cy="938814"/>
          </a:xfrm>
          <a:prstGeom prst="rect">
            <a:avLst/>
          </a:prstGeom>
          <a:noFill/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BF624D-8FE0-2545-A058-4C3576B154CE}"/>
              </a:ext>
            </a:extLst>
          </p:cNvPr>
          <p:cNvSpPr/>
          <p:nvPr/>
        </p:nvSpPr>
        <p:spPr>
          <a:xfrm>
            <a:off x="9839474" y="3372782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BDDB0-7C1D-8A43-841F-0BB19C6B51CC}"/>
              </a:ext>
            </a:extLst>
          </p:cNvPr>
          <p:cNvSpPr txBox="1"/>
          <p:nvPr/>
        </p:nvSpPr>
        <p:spPr>
          <a:xfrm>
            <a:off x="8819241" y="2913186"/>
            <a:ext cx="26013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A fourth person get hired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88AB1-D9FB-3E4C-B2C7-DC2D67D4930A}"/>
              </a:ext>
            </a:extLst>
          </p:cNvPr>
          <p:cNvSpPr txBox="1"/>
          <p:nvPr/>
        </p:nvSpPr>
        <p:spPr>
          <a:xfrm>
            <a:off x="6848471" y="3846908"/>
            <a:ext cx="48923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NN</a:t>
            </a:r>
          </a:p>
        </p:txBody>
      </p:sp>
      <p:cxnSp>
        <p:nvCxnSpPr>
          <p:cNvPr id="12" name="Straight Arrow Connector 12">
            <a:extLst>
              <a:ext uri="{FF2B5EF4-FFF2-40B4-BE49-F238E27FC236}">
                <a16:creationId xmlns:a16="http://schemas.microsoft.com/office/drawing/2014/main" id="{9DFC272F-BF50-4F42-B415-C390BD8BE16A}"/>
              </a:ext>
            </a:extLst>
          </p:cNvPr>
          <p:cNvCxnSpPr>
            <a:stCxn id="8" idx="3"/>
            <a:endCxn id="5" idx="5"/>
          </p:cNvCxnSpPr>
          <p:nvPr/>
        </p:nvCxnSpPr>
        <p:spPr>
          <a:xfrm flipV="1">
            <a:off x="7581362" y="3519259"/>
            <a:ext cx="315686" cy="512312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83EF960B-74F2-7748-841A-159A31EE7BED}"/>
              </a:ext>
            </a:extLst>
          </p:cNvPr>
          <p:cNvCxnSpPr>
            <a:stCxn id="8" idx="3"/>
            <a:endCxn id="6" idx="3"/>
          </p:cNvCxnSpPr>
          <p:nvPr/>
        </p:nvCxnSpPr>
        <p:spPr>
          <a:xfrm flipV="1">
            <a:off x="7581362" y="3939733"/>
            <a:ext cx="299430" cy="91838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C9753360-5BC5-704E-84E4-406F6C0CDC92}"/>
              </a:ext>
            </a:extLst>
          </p:cNvPr>
          <p:cNvCxnSpPr>
            <a:stCxn id="8" idx="3"/>
          </p:cNvCxnSpPr>
          <p:nvPr/>
        </p:nvCxnSpPr>
        <p:spPr>
          <a:xfrm>
            <a:off x="7581363" y="4031571"/>
            <a:ext cx="274082" cy="322929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A28B7F1D-39C6-0C43-BD54-BE9500D2E592}"/>
              </a:ext>
            </a:extLst>
          </p:cNvPr>
          <p:cNvSpPr txBox="1"/>
          <p:nvPr/>
        </p:nvSpPr>
        <p:spPr>
          <a:xfrm>
            <a:off x="8180222" y="3282522"/>
            <a:ext cx="501082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P3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05067693-665C-104E-A461-244E686DA95A}"/>
              </a:ext>
            </a:extLst>
          </p:cNvPr>
          <p:cNvSpPr txBox="1"/>
          <p:nvPr/>
        </p:nvSpPr>
        <p:spPr>
          <a:xfrm>
            <a:off x="8745138" y="3939728"/>
            <a:ext cx="31175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Model doesn’t work anymore!!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9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1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3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Τίτλος 18">
            <a:extLst>
              <a:ext uri="{FF2B5EF4-FFF2-40B4-BE49-F238E27FC236}">
                <a16:creationId xmlns:a16="http://schemas.microsoft.com/office/drawing/2014/main" id="{7B1E9EB4-8ADF-4889-930F-D0DF2187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 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The Goal of the Paper</a:t>
            </a:r>
          </a:p>
        </p:txBody>
      </p:sp>
      <p:sp>
        <p:nvSpPr>
          <p:cNvPr id="20" name="Υπότιτλος 19">
            <a:extLst>
              <a:ext uri="{FF2B5EF4-FFF2-40B4-BE49-F238E27FC236}">
                <a16:creationId xmlns:a16="http://schemas.microsoft.com/office/drawing/2014/main" id="{A219E833-3ECB-4443-B365-2E171CE5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6736080" cy="4363844"/>
          </a:xfrm>
        </p:spPr>
        <p:txBody>
          <a:bodyPr>
            <a:normAutofit/>
          </a:bodyPr>
          <a:lstStyle/>
          <a:p>
            <a:pPr marL="285750" indent="-285750">
              <a:buFont typeface="Arial,Sans-Serif" pitchFamily="34"/>
              <a:buChar char="•"/>
            </a:pPr>
            <a:r>
              <a:rPr lang="el-GR" sz="2000" err="1"/>
              <a:t>CoronaVirus</a:t>
            </a:r>
            <a:r>
              <a:rPr lang="el-GR" sz="2000"/>
              <a:t> </a:t>
            </a:r>
            <a:r>
              <a:rPr lang="el-GR" sz="2000" err="1"/>
              <a:t>detection</a:t>
            </a:r>
            <a:r>
              <a:rPr lang="el-GR" sz="2000"/>
              <a:t> and the </a:t>
            </a:r>
            <a:r>
              <a:rPr lang="el-GR" sz="2000" err="1"/>
              <a:t>methods</a:t>
            </a:r>
            <a:r>
              <a:rPr lang="el-GR" sz="2000"/>
              <a:t> </a:t>
            </a:r>
            <a:r>
              <a:rPr lang="el-GR" sz="2000" err="1"/>
              <a:t>used</a:t>
            </a:r>
            <a:r>
              <a:rPr lang="el-GR" sz="2000"/>
              <a:t> for </a:t>
            </a:r>
            <a:r>
              <a:rPr lang="el-GR" sz="2000" err="1"/>
              <a:t>this</a:t>
            </a:r>
            <a:r>
              <a:rPr lang="el-GR" sz="2000"/>
              <a:t> </a:t>
            </a:r>
            <a:r>
              <a:rPr lang="el-GR" sz="2000" err="1"/>
              <a:t>goal</a:t>
            </a:r>
          </a:p>
          <a:p>
            <a:pPr marL="285750" indent="-285750">
              <a:buFont typeface="Arial,Sans-Serif" pitchFamily="34"/>
              <a:buChar char="•"/>
            </a:pPr>
            <a:endParaRPr lang="el-GR" sz="2000"/>
          </a:p>
          <a:p>
            <a:pPr marL="285750" indent="-285750">
              <a:buFont typeface="Arial,Sans-Serif" pitchFamily="34"/>
              <a:buChar char="•"/>
            </a:pPr>
            <a:r>
              <a:rPr lang="en-US" sz="2000"/>
              <a:t>The disadvantages of the other related works</a:t>
            </a:r>
          </a:p>
          <a:p>
            <a:pPr marL="285750" indent="-285750">
              <a:buFont typeface="Arial,Sans-Serif" pitchFamily="34"/>
              <a:buChar char="•"/>
            </a:pPr>
            <a:endParaRPr lang="en-US" sz="2000"/>
          </a:p>
          <a:p>
            <a:pPr marL="285750" indent="-285750">
              <a:buFont typeface="Arial,Sans-Serif" pitchFamily="34"/>
              <a:buChar char="•"/>
            </a:pPr>
            <a:r>
              <a:rPr lang="en-US" sz="2000"/>
              <a:t>Presentation of the method that this paper uses for COVID detection</a:t>
            </a:r>
          </a:p>
          <a:p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410460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/>
              <a:t>CXR (</a:t>
            </a:r>
            <a:r>
              <a:rPr lang="tr-TR" sz="2000" err="1"/>
              <a:t>chest</a:t>
            </a:r>
            <a:r>
              <a:rPr lang="tr-TR" sz="2000"/>
              <a:t> x-ray) </a:t>
            </a:r>
            <a:r>
              <a:rPr lang="tr-TR" sz="2000" err="1"/>
              <a:t>images</a:t>
            </a:r>
            <a:r>
              <a:rPr lang="tr-TR" sz="2000"/>
              <a:t> </a:t>
            </a:r>
            <a:r>
              <a:rPr lang="tr-TR" sz="2000" err="1"/>
              <a:t>from</a:t>
            </a:r>
            <a:r>
              <a:rPr lang="tr-TR" sz="2000"/>
              <a:t> </a:t>
            </a:r>
            <a:r>
              <a:rPr lang="tr-TR" sz="2000" err="1"/>
              <a:t>open</a:t>
            </a:r>
            <a:r>
              <a:rPr lang="tr-TR" sz="2000"/>
              <a:t> </a:t>
            </a:r>
            <a:r>
              <a:rPr lang="tr-TR" sz="2000" err="1"/>
              <a:t>source</a:t>
            </a:r>
            <a:r>
              <a:rPr lang="tr-TR" sz="2000"/>
              <a:t> </a:t>
            </a:r>
            <a:r>
              <a:rPr lang="tr-TR" sz="2000" u="sng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/>
              <a:t> </a:t>
            </a:r>
            <a:r>
              <a:rPr lang="tr-TR" sz="2000" err="1"/>
              <a:t>created</a:t>
            </a:r>
            <a:r>
              <a:rPr lang="tr-TR" sz="2000"/>
              <a:t> </a:t>
            </a:r>
            <a:r>
              <a:rPr lang="tr-TR" sz="2000" err="1"/>
              <a:t>by</a:t>
            </a:r>
            <a:r>
              <a:rPr lang="tr-TR" sz="2000"/>
              <a:t> Dr. Joseph </a:t>
            </a:r>
            <a:r>
              <a:rPr lang="tr-TR" sz="2000" err="1"/>
              <a:t>Cohen</a:t>
            </a:r>
            <a:r>
              <a:rPr lang="tr-TR" sz="2000"/>
              <a:t> </a:t>
            </a:r>
            <a:r>
              <a:rPr lang="tr-TR" sz="2000" err="1"/>
              <a:t>which</a:t>
            </a:r>
            <a:r>
              <a:rPr lang="tr-TR" sz="2000"/>
              <a:t> </a:t>
            </a:r>
            <a:r>
              <a:rPr lang="tr-TR" sz="2000" err="1"/>
              <a:t>includes</a:t>
            </a:r>
            <a:r>
              <a:rPr lang="tr-TR" sz="2000"/>
              <a:t> COVID-19 </a:t>
            </a:r>
            <a:r>
              <a:rPr lang="tr-TR" sz="2000" err="1"/>
              <a:t>examples</a:t>
            </a:r>
            <a:r>
              <a:rPr lang="tr-TR" sz="2000"/>
              <a:t> </a:t>
            </a:r>
            <a:r>
              <a:rPr lang="tr-TR" sz="2000" err="1"/>
              <a:t>and</a:t>
            </a:r>
            <a:r>
              <a:rPr lang="tr-TR" sz="2000"/>
              <a:t> a </a:t>
            </a:r>
            <a:r>
              <a:rPr lang="tr-TR" sz="2000" err="1"/>
              <a:t>Kaggle</a:t>
            </a:r>
            <a:r>
              <a:rPr lang="tr-TR" sz="2000"/>
              <a:t> </a:t>
            </a:r>
            <a:r>
              <a:rPr lang="tr-TR" sz="2000" err="1"/>
              <a:t>repository</a:t>
            </a:r>
            <a:r>
              <a:rPr lang="tr-TR" sz="2000"/>
              <a:t> of CXR </a:t>
            </a:r>
            <a:r>
              <a:rPr lang="tr-TR" sz="2000" err="1"/>
              <a:t>images</a:t>
            </a:r>
            <a:r>
              <a:rPr lang="tr-TR" sz="2000"/>
              <a:t> of </a:t>
            </a:r>
            <a:r>
              <a:rPr lang="tr-TR" sz="2000" err="1"/>
              <a:t>pneumonia</a:t>
            </a:r>
            <a:r>
              <a:rPr lang="tr-TR" sz="2000"/>
              <a:t> </a:t>
            </a:r>
            <a:r>
              <a:rPr lang="tr-TR" sz="2000" err="1"/>
              <a:t>and</a:t>
            </a:r>
            <a:r>
              <a:rPr lang="tr-TR" sz="2000"/>
              <a:t> </a:t>
            </a:r>
            <a:r>
              <a:rPr lang="tr-TR" sz="2000" err="1"/>
              <a:t>healthy</a:t>
            </a:r>
            <a:r>
              <a:rPr lang="tr-TR" sz="2000"/>
              <a:t> </a:t>
            </a:r>
            <a:r>
              <a:rPr lang="tr-TR" sz="2000" err="1"/>
              <a:t>patients</a:t>
            </a:r>
            <a:r>
              <a:rPr lang="en-US" sz="2000"/>
              <a:t> </a:t>
            </a:r>
            <a:endParaRPr lang="el-GR" sz="200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err="1"/>
              <a:t>Classes</a:t>
            </a:r>
            <a:r>
              <a:rPr lang="tr-TR" sz="2000" b="1"/>
              <a:t>: </a:t>
            </a:r>
            <a:endParaRPr lang="en-US" sz="2000" b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err="1"/>
              <a:t>Healthy</a:t>
            </a:r>
            <a:endParaRPr lang="en-US" sz="2000" err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err="1"/>
              <a:t>Non-Covid</a:t>
            </a:r>
            <a:r>
              <a:rPr lang="tr-TR" sz="2000"/>
              <a:t> </a:t>
            </a:r>
            <a:r>
              <a:rPr lang="tr-TR" sz="2000" err="1"/>
              <a:t>Phenomenia</a:t>
            </a:r>
            <a:endParaRPr lang="en-US" sz="2000" err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/>
              <a:t>COVID </a:t>
            </a:r>
            <a:r>
              <a:rPr lang="tr-TR" sz="2000" err="1"/>
              <a:t>images</a:t>
            </a:r>
            <a:r>
              <a:rPr lang="tr-TR" sz="200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Εικόνα 15" descr="Εικόνα που περιέχει αντικείμενο εξωτερικού χώρου, web&#10;&#10;Περιγραφή που δημιουργήθηκε αυτόματα">
            <a:extLst>
              <a:ext uri="{FF2B5EF4-FFF2-40B4-BE49-F238E27FC236}">
                <a16:creationId xmlns:a16="http://schemas.microsoft.com/office/drawing/2014/main" id="{6EEBDF65-98C5-491A-B361-DD1F83020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16" b="2108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1CDF6CD-94C3-4CEA-A3A6-F3F8D2ED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Siamese Neural Network Architecture for MetaCovid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F240DB-CA7F-478B-9C01-89C5AA8BD5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Pre-trained vs Custom CNNs</a:t>
            </a:r>
            <a:endParaRPr lang="en-US" sz="2000"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Architecture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Energy function</a:t>
            </a:r>
          </a:p>
        </p:txBody>
      </p:sp>
    </p:spTree>
    <p:extLst>
      <p:ext uri="{BB962C8B-B14F-4D97-AF65-F5344CB8AC3E}">
        <p14:creationId xmlns:p14="http://schemas.microsoft.com/office/powerpoint/2010/main" val="212348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9CE1-2EC7-4320-A208-8C4C624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Pre-trained CNN vs Custom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05E8-4DA6-4B82-B581-9005B2AC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200" b="1"/>
              <a:t>Custom Network</a:t>
            </a:r>
            <a:endParaRPr lang="en-US" b="1"/>
          </a:p>
          <a:p>
            <a:pPr algn="ctr"/>
            <a:r>
              <a:rPr lang="en-US"/>
              <a:t>Small</a:t>
            </a:r>
          </a:p>
          <a:p>
            <a:pPr algn="ctr"/>
            <a:r>
              <a:rPr lang="en-US"/>
              <a:t>Computationally efficient</a:t>
            </a:r>
          </a:p>
          <a:p>
            <a:pPr algn="ctr"/>
            <a:r>
              <a:rPr lang="en-US"/>
              <a:t>Requires large training data to produce rich feature encoding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A3716-77F6-4B79-8D6D-1411650724FB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/>
              <a:t>Pre-trained Network</a:t>
            </a:r>
          </a:p>
          <a:p>
            <a:pPr algn="ctr"/>
            <a:r>
              <a:rPr lang="en-US"/>
              <a:t>Less training time</a:t>
            </a:r>
          </a:p>
          <a:p>
            <a:pPr algn="ctr"/>
            <a:r>
              <a:rPr lang="en-US"/>
              <a:t>Requires small training data</a:t>
            </a:r>
          </a:p>
          <a:p>
            <a:pPr algn="ctr"/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7D4E3-2A1B-48B3-9485-BA04EEAA0425}"/>
              </a:ext>
            </a:extLst>
          </p:cNvPr>
          <p:cNvSpPr txBox="1"/>
          <p:nvPr/>
        </p:nvSpPr>
        <p:spPr>
          <a:xfrm>
            <a:off x="788796" y="5092839"/>
            <a:ext cx="1036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"Hence, we have used a ﬁne-tuned pre-trained VGG-16 [1] </a:t>
            </a:r>
            <a:r>
              <a:rPr lang="en-US" b="1" i="1">
                <a:ea typeface="+mn-lt"/>
                <a:cs typeface="+mn-lt"/>
              </a:rPr>
              <a:t>on large ImageNet [2] data </a:t>
            </a:r>
            <a:r>
              <a:rPr lang="en-US" b="1" i="1"/>
              <a:t>as base encoder to obtain feature embeddings from </a:t>
            </a:r>
            <a:r>
              <a:rPr lang="en-US" b="1" i="1">
                <a:ea typeface="+mn-lt"/>
                <a:cs typeface="+mn-lt"/>
              </a:rPr>
              <a:t>the input images to ultimately compute similarity among them."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7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4FA580-E9F4-41D8-B563-35C32D7CC6EC}"/>
              </a:ext>
            </a:extLst>
          </p:cNvPr>
          <p:cNvSpPr txBox="1"/>
          <p:nvPr/>
        </p:nvSpPr>
        <p:spPr>
          <a:xfrm>
            <a:off x="6516710" y="4976611"/>
            <a:ext cx="498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04040"/>
                </a:solidFill>
                <a:latin typeface="Franklin Gothic Book"/>
              </a:rPr>
              <a:t>Learn a function to produce the similarity output between these two images</a:t>
            </a:r>
            <a:r>
              <a:rPr lang="en-US" b="1">
                <a:latin typeface="Franklin Gothic Book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5371" y="267181"/>
            <a:ext cx="10058400" cy="1449387"/>
          </a:xfrm>
        </p:spPr>
        <p:txBody>
          <a:bodyPr/>
          <a:lstStyle/>
          <a:p>
            <a:r>
              <a:rPr lang="en-US"/>
              <a:t>Energy Function</a:t>
            </a:r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b="25273"/>
          <a:stretch/>
        </p:blipFill>
        <p:spPr>
          <a:xfrm>
            <a:off x="91226" y="1975141"/>
            <a:ext cx="5992813" cy="28511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8549" y="1842980"/>
            <a:ext cx="5819775" cy="1128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Feature embedding of x</a:t>
            </a:r>
            <a:r>
              <a:rPr lang="en-US" baseline="-25000"/>
              <a:t>1</a:t>
            </a:r>
            <a:r>
              <a:rPr lang="en-US"/>
              <a:t> denoted as z</a:t>
            </a:r>
            <a:r>
              <a:rPr lang="en-US" baseline="-25000"/>
              <a:t>1</a:t>
            </a:r>
            <a:r>
              <a:rPr lang="en-US"/>
              <a:t>(x</a:t>
            </a:r>
            <a:r>
              <a:rPr lang="en-US" baseline="-25000"/>
              <a:t>1</a:t>
            </a:r>
            <a:r>
              <a:rPr lang="en-US"/>
              <a:t>), this is the output generated from the average pooling layer.</a:t>
            </a:r>
          </a:p>
        </p:txBody>
      </p:sp>
      <p:pic>
        <p:nvPicPr>
          <p:cNvPr id="8" name="Picture 34" descr="Diagram&#10;&#10;Description automatically generated">
            <a:extLst>
              <a:ext uri="{FF2B5EF4-FFF2-40B4-BE49-F238E27FC236}">
                <a16:creationId xmlns:a16="http://schemas.microsoft.com/office/drawing/2014/main" id="{4ABDF67F-649F-47BB-A5CF-99E26B078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9" t="75086" r="895" b="-139"/>
          <a:stretch/>
        </p:blipFill>
        <p:spPr>
          <a:xfrm>
            <a:off x="1097683" y="4824211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11B10-686F-42A1-B342-6F9B28014F7A}"/>
              </a:ext>
            </a:extLst>
          </p:cNvPr>
          <p:cNvSpPr txBox="1"/>
          <p:nvPr/>
        </p:nvSpPr>
        <p:spPr>
          <a:xfrm>
            <a:off x="6039118" y="2802150"/>
            <a:ext cx="5936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404040"/>
                </a:solidFill>
                <a:latin typeface="Franklin Gothic Book"/>
              </a:rPr>
              <a:t>We get a different feature embedding z</a:t>
            </a:r>
            <a:r>
              <a:rPr lang="en-US" baseline="-25000">
                <a:solidFill>
                  <a:srgbClr val="404040"/>
                </a:solidFill>
                <a:latin typeface="Franklin Gothic Book"/>
              </a:rPr>
              <a:t>2</a:t>
            </a:r>
            <a:r>
              <a:rPr lang="en-US">
                <a:solidFill>
                  <a:srgbClr val="404040"/>
                </a:solidFill>
                <a:latin typeface="Franklin Gothic Book"/>
              </a:rPr>
              <a:t>(x</a:t>
            </a:r>
            <a:r>
              <a:rPr lang="en-US" baseline="-25000">
                <a:solidFill>
                  <a:srgbClr val="404040"/>
                </a:solidFill>
                <a:latin typeface="Franklin Gothic Book"/>
              </a:rPr>
              <a:t>2</a:t>
            </a:r>
            <a:r>
              <a:rPr lang="en-US">
                <a:solidFill>
                  <a:srgbClr val="404040"/>
                </a:solidFill>
                <a:latin typeface="Franklin Gothic Book"/>
              </a:rPr>
              <a:t>) for the second input image.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79C2C-3CFB-4EBC-A6BC-384E1068F07D}"/>
              </a:ext>
            </a:extLst>
          </p:cNvPr>
          <p:cNvGrpSpPr/>
          <p:nvPr/>
        </p:nvGrpSpPr>
        <p:grpSpPr>
          <a:xfrm>
            <a:off x="5926428" y="3670899"/>
            <a:ext cx="5946819" cy="1368274"/>
            <a:chOff x="5926428" y="4178121"/>
            <a:chExt cx="5946819" cy="1368274"/>
          </a:xfrm>
        </p:grpSpPr>
        <p:pic>
          <p:nvPicPr>
            <p:cNvPr id="6" name="Picture 7" descr="Text&#10;&#10;Description automatically generated">
              <a:extLst>
                <a:ext uri="{FF2B5EF4-FFF2-40B4-BE49-F238E27FC236}">
                  <a16:creationId xmlns:a16="http://schemas.microsoft.com/office/drawing/2014/main" id="{0B94BCE0-643E-49FC-A18E-F3E4A4BBE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020" t="51706" r="14010" b="43515"/>
            <a:stretch/>
          </p:blipFill>
          <p:spPr>
            <a:xfrm>
              <a:off x="6393287" y="4178121"/>
              <a:ext cx="5023098" cy="5153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CE587A-1D08-4A13-94FE-F0BDD251CF71}"/>
                </a:ext>
              </a:extLst>
            </p:cNvPr>
            <p:cNvSpPr txBox="1"/>
            <p:nvPr/>
          </p:nvSpPr>
          <p:spPr>
            <a:xfrm>
              <a:off x="5926428" y="4869287"/>
              <a:ext cx="594681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900">
                  <a:solidFill>
                    <a:srgbClr val="404040"/>
                  </a:solidFill>
                  <a:latin typeface="Franklin Gothic Book"/>
                </a:rPr>
                <a:t>Energy function will give us the </a:t>
              </a:r>
              <a:r>
                <a:rPr lang="en-US" sz="1900" b="1">
                  <a:solidFill>
                    <a:srgbClr val="404040"/>
                  </a:solidFill>
                  <a:latin typeface="Franklin Gothic Book"/>
                </a:rPr>
                <a:t>similarity </a:t>
              </a:r>
              <a:r>
                <a:rPr lang="en-US" sz="1900">
                  <a:solidFill>
                    <a:srgbClr val="404040"/>
                  </a:solidFill>
                  <a:latin typeface="Franklin Gothic Book"/>
                </a:rPr>
                <a:t>between the two inputs.</a:t>
              </a:r>
              <a:endParaRPr lang="en-US">
                <a:cs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D1CC6F-298A-4650-B418-4F5C679C42FC}"/>
              </a:ext>
            </a:extLst>
          </p:cNvPr>
          <p:cNvSpPr txBox="1"/>
          <p:nvPr/>
        </p:nvSpPr>
        <p:spPr>
          <a:xfrm>
            <a:off x="5716706" y="5311405"/>
            <a:ext cx="6360016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>
                <a:solidFill>
                  <a:srgbClr val="404040"/>
                </a:solidFill>
                <a:latin typeface="Franklin Gothic Book"/>
              </a:rPr>
              <a:t>Distance value can be incorporated in loss function to tune the base encoder through back propagation for improved feature embeddings</a:t>
            </a:r>
            <a:r>
              <a:rPr lang="en-US" b="1"/>
              <a:t>.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3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D8EBB3-076E-4DB6-99DF-18A25BD9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Distance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Probability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CA9D5B3-ECAC-406E-8D5E-C8DB5671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39" y="2286581"/>
            <a:ext cx="4857479" cy="277585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DDACF7FE-8A78-4FB1-915D-3E533ED21052}"/>
              </a:ext>
            </a:extLst>
          </p:cNvPr>
          <p:cNvSpPr txBox="1"/>
          <p:nvPr/>
        </p:nvSpPr>
        <p:spPr>
          <a:xfrm>
            <a:off x="3694938" y="540834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latin typeface="Franklin Gothic Book"/>
              </a:rPr>
              <a:t>feedforward linear layer</a:t>
            </a:r>
            <a:endParaRPr lang="el-G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C7EAD9E-655F-41F8-9F0B-75C5F26C6A4B}"/>
              </a:ext>
            </a:extLst>
          </p:cNvPr>
          <p:cNvSpPr txBox="1"/>
          <p:nvPr/>
        </p:nvSpPr>
        <p:spPr>
          <a:xfrm>
            <a:off x="2322762" y="36739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Franklin Gothic Book"/>
              </a:rPr>
              <a:t>distance</a:t>
            </a:r>
            <a:endParaRPr lang="el-GR">
              <a:solidFill>
                <a:srgbClr val="FF0000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DB5F017-F798-4981-A80B-5E78E91D696A}"/>
              </a:ext>
            </a:extLst>
          </p:cNvPr>
          <p:cNvSpPr txBox="1"/>
          <p:nvPr/>
        </p:nvSpPr>
        <p:spPr>
          <a:xfrm>
            <a:off x="8543624" y="36739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Franklin Gothic Book"/>
              </a:rPr>
              <a:t>probability</a:t>
            </a:r>
            <a:endParaRPr lang="el-GR">
              <a:solidFill>
                <a:srgbClr val="FF0000"/>
              </a:solidFill>
              <a:cs typeface="Calibri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1CFCF03-1722-4C6A-A849-61A94597BF67}"/>
              </a:ext>
            </a:extLst>
          </p:cNvPr>
          <p:cNvSpPr txBox="1"/>
          <p:nvPr/>
        </p:nvSpPr>
        <p:spPr>
          <a:xfrm>
            <a:off x="6565853" y="50541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latin typeface="Franklin Gothic Book"/>
              </a:rPr>
              <a:t>sigmoid activation 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33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C5318539-1D37-436D-BE0F-70BCB01C0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C8D0A4A-80CF-4372-9507-5E4E38DE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Function and Training Strategy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A250E9-6ABD-44A6-A57D-228BBA8AD97B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​Contrastive Loss function​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Binary cross entropy​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​Training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84564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Workflow</a:t>
            </a:r>
            <a:endParaRPr lang="tr-TR" sz="4000"/>
          </a:p>
        </p:txBody>
      </p:sp>
      <p:graphicFrame>
        <p:nvGraphicFramePr>
          <p:cNvPr id="12" name="Θέση περιεχομένου 2">
            <a:extLst>
              <a:ext uri="{FF2B5EF4-FFF2-40B4-BE49-F238E27FC236}">
                <a16:creationId xmlns:a16="http://schemas.microsoft.com/office/drawing/2014/main" id="{D0D37E06-4823-4359-A7D3-34D4FBC82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779495"/>
              </p:ext>
            </p:extLst>
          </p:nvPr>
        </p:nvGraphicFramePr>
        <p:xfrm>
          <a:off x="1097280" y="2108204"/>
          <a:ext cx="10058400" cy="415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488" name="Ομάδα 3487">
            <a:extLst>
              <a:ext uri="{FF2B5EF4-FFF2-40B4-BE49-F238E27FC236}">
                <a16:creationId xmlns:a16="http://schemas.microsoft.com/office/drawing/2014/main" id="{1E7410F0-2AD8-4D0D-8695-69DDCA2E95E7}"/>
              </a:ext>
            </a:extLst>
          </p:cNvPr>
          <p:cNvGrpSpPr/>
          <p:nvPr/>
        </p:nvGrpSpPr>
        <p:grpSpPr>
          <a:xfrm>
            <a:off x="2902527" y="2151177"/>
            <a:ext cx="394857" cy="4064318"/>
            <a:chOff x="2902527" y="2151177"/>
            <a:chExt cx="394857" cy="4064318"/>
          </a:xfrm>
        </p:grpSpPr>
        <p:pic>
          <p:nvPicPr>
            <p:cNvPr id="1977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A6A7EEE7-9395-4559-BCEC-87385AFB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1456" y="2762909"/>
              <a:ext cx="320985" cy="320985"/>
            </a:xfrm>
            <a:prstGeom prst="rect">
              <a:avLst/>
            </a:prstGeom>
          </p:spPr>
        </p:pic>
        <p:pic>
          <p:nvPicPr>
            <p:cNvPr id="1991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8261FD99-E00F-4CBD-86A4-E2C7839F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4521" y="2151177"/>
              <a:ext cx="320985" cy="320985"/>
            </a:xfrm>
            <a:prstGeom prst="rect">
              <a:avLst/>
            </a:prstGeom>
          </p:spPr>
        </p:pic>
        <p:pic>
          <p:nvPicPr>
            <p:cNvPr id="2031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C92140C3-C164-4E97-B6B0-3F9EDB42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1456" y="3386363"/>
              <a:ext cx="320985" cy="320985"/>
            </a:xfrm>
            <a:prstGeom prst="rect">
              <a:avLst/>
            </a:prstGeom>
          </p:spPr>
        </p:pic>
        <p:pic>
          <p:nvPicPr>
            <p:cNvPr id="2033" name="Γραφικό 2032" descr="Schließen με συμπαγές γέμισμα">
              <a:extLst>
                <a:ext uri="{FF2B5EF4-FFF2-40B4-BE49-F238E27FC236}">
                  <a16:creationId xmlns:a16="http://schemas.microsoft.com/office/drawing/2014/main" id="{5228D069-EEC6-4EB4-B473-ED9F7B34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2527" y="5240480"/>
              <a:ext cx="368878" cy="360219"/>
            </a:xfrm>
            <a:prstGeom prst="rect">
              <a:avLst/>
            </a:prstGeom>
          </p:spPr>
        </p:pic>
        <p:pic>
          <p:nvPicPr>
            <p:cNvPr id="2034" name="Γραφικό 2033" descr="Schließen με συμπαγές γέμισμα">
              <a:extLst>
                <a:ext uri="{FF2B5EF4-FFF2-40B4-BE49-F238E27FC236}">
                  <a16:creationId xmlns:a16="http://schemas.microsoft.com/office/drawing/2014/main" id="{4BBE6CA2-3395-4AAD-ACA9-9EAA530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1185" y="5855276"/>
              <a:ext cx="368878" cy="360219"/>
            </a:xfrm>
            <a:prstGeom prst="rect">
              <a:avLst/>
            </a:prstGeom>
          </p:spPr>
        </p:pic>
        <p:pic>
          <p:nvPicPr>
            <p:cNvPr id="2035" name="Γραφικό 2035" descr="Chevronpfeile με συμπαγές γέμισμα">
              <a:extLst>
                <a:ext uri="{FF2B5EF4-FFF2-40B4-BE49-F238E27FC236}">
                  <a16:creationId xmlns:a16="http://schemas.microsoft.com/office/drawing/2014/main" id="{DFE2FE0F-CF8F-4AF0-B2BB-F274BDAB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11187" y="4599709"/>
              <a:ext cx="386197" cy="386197"/>
            </a:xfrm>
            <a:prstGeom prst="rect">
              <a:avLst/>
            </a:prstGeom>
          </p:spPr>
        </p:pic>
        <p:pic>
          <p:nvPicPr>
            <p:cNvPr id="3296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5B173F84-002D-46F0-8AF9-1559C3AD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6092" y="4027135"/>
              <a:ext cx="320985" cy="320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09CACEC-0B45-4916-ABF9-0DD3DC9A6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509CACEC-0B45-4916-ABF9-0DD3DC9A6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451A30-EBD8-45E7-8CC1-8DF565607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E8451A30-EBD8-45E7-8CC1-8DF565607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DD0DEF6-D011-4389-BAB0-846713C84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3DD0DEF6-D011-4389-BAB0-846713C84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AE3D7AE-0789-4B3A-BC72-DCCEA4F8A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FAE3D7AE-0789-4B3A-BC72-DCCEA4F8A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568644F-BEBD-4F69-9BAA-5B11870D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0568644F-BEBD-4F69-9BAA-5B11870DD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821FB19-E851-455D-8646-F757CDC01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D821FB19-E851-455D-8646-F757CDC01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2A6F0D1-9631-470A-A6A9-593D65D6A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52A6F0D1-9631-470A-A6A9-593D65D6A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777CF-84F9-40FD-AA31-A2A15812D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A4D777CF-84F9-40FD-AA31-A2A15812D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6DAA68-C5F6-48DA-A673-3F862CFE8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D26DAA68-C5F6-48DA-A673-3F862CFE8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48B8AA-F31A-47CA-B19F-2AB73404B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BA48B8AA-F31A-47CA-B19F-2AB73404B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F860CBC-539F-4E73-BBF7-2FBABA95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graphicEl>
                                              <a:dgm id="{3F860CBC-539F-4E73-BBF7-2FBABA95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5A3E42-8B16-42A5-89D8-1ECD63A87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165A3E42-8B16-42A5-89D8-1ECD63A87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F1E28A3-0FE7-4107-9713-B50CFB869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graphicEl>
                                              <a:dgm id="{9F1E28A3-0FE7-4107-9713-B50CFB8699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BD1FD2-729D-4964-AEF1-F7F854CD5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7BD1FD2-729D-4964-AEF1-F7F854CD51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E1D9-B266-4BA1-AB38-D6DCFCD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/>
                  <a:t>Binary cross entropy </a:t>
                </a:r>
                <a:r>
                  <a:rPr lang="en-US"/>
                  <a:t>compares each of the predicted probabilities to actual class output which can be either 0 or 1. </a:t>
                </a:r>
              </a:p>
              <a:p>
                <a:pPr lvl="1"/>
                <a:r>
                  <a:rPr lang="en-US"/>
                  <a:t>The loss value will increase if the predicted probability deviates from the true label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endParaRPr lang="en-US"/>
              </a:p>
              <a:p>
                <a:pPr lvl="2"/>
                <a:r>
                  <a:rPr lang="en-US"/>
                  <a:t>Y is the class label (0 similar, 1 dissimilar)</a:t>
                </a:r>
              </a:p>
              <a:p>
                <a:pPr lvl="2"/>
                <a:r>
                  <a:rPr lang="en-US"/>
                  <a:t>p is the prediction probability</a:t>
                </a:r>
              </a:p>
              <a:p>
                <a:pPr lvl="2"/>
                <a:r>
                  <a:rPr lang="en-US"/>
                  <a:t>The output probability is ranging from 0 to 1.</a:t>
                </a:r>
              </a:p>
              <a:p>
                <a:pPr lvl="1"/>
                <a:r>
                  <a:rPr lang="en-US"/>
                  <a:t>The equation above is used to train the network so that differentiate between similar and dissimilar images if we provide one training example from positive and negative categories and aggregate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486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4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5">
            <a:extLst>
              <a:ext uri="{FF2B5EF4-FFF2-40B4-BE49-F238E27FC236}">
                <a16:creationId xmlns:a16="http://schemas.microsoft.com/office/drawing/2014/main" id="{454634DD-BC1A-4778-95B7-F51A5F6B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Contrastive Loss function</a:t>
            </a:r>
            <a:r>
              <a:rPr lang="en-US"/>
              <a:t> [3]</a:t>
            </a:r>
            <a:endParaRPr lang="el-G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4"/>
                <a:ext cx="6431280" cy="3760890"/>
              </a:xfrm>
            </p:spPr>
            <p:txBody>
              <a:bodyPr>
                <a:normAutofit/>
              </a:bodyPr>
              <a:lstStyle/>
              <a:p>
                <a:pPr lvl="1"/>
                <a:endParaRPr lang="en-US"/>
              </a:p>
              <a:p>
                <a:pPr lvl="1"/>
                <a:r>
                  <a:rPr lang="en-US"/>
                  <a:t>The loss function makes the model produce more similar feature embeddings if the target classes are the same and vice versa.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lvl="2"/>
                <a:r>
                  <a:rPr lang="en-US"/>
                  <a:t>y is the true label (0 if the inputs are deemed similar and 1 are not similar)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is the distance between the feature embeddings of the input image</a:t>
                </a:r>
              </a:p>
              <a:p>
                <a:pPr lvl="1"/>
                <a:r>
                  <a:rPr lang="en-US"/>
                  <a:t>If y=1 then, the loss function will be simplified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 will be maximized to m (hyper parameter margin), hence, they do not incur a loss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4"/>
                <a:ext cx="6431280" cy="3760890"/>
              </a:xfrm>
              <a:blipFill>
                <a:blip r:embed="rId3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EAF401A-161F-2743-8C10-E546E018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36" y="2240284"/>
            <a:ext cx="3347937" cy="35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E1D9-B266-4BA1-AB38-D6DCFCD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Algorithm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C7006D-A4DD-0B43-B197-23BAB418A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06594"/>
            <a:ext cx="10058400" cy="3564000"/>
          </a:xfrm>
        </p:spPr>
      </p:pic>
    </p:spTree>
    <p:extLst>
      <p:ext uri="{BB962C8B-B14F-4D97-AF65-F5344CB8AC3E}">
        <p14:creationId xmlns:p14="http://schemas.microsoft.com/office/powerpoint/2010/main" val="6856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 descr="Εικόνα που περιέχει web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D004E873-175F-4AEA-BFE3-296366E0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52ED31-D956-4C62-A7D7-1A3B82B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Experiments &amp; Results</a:t>
            </a:r>
          </a:p>
          <a:p>
            <a:pPr algn="r">
              <a:spcBef>
                <a:spcPct val="0"/>
              </a:spcBef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E2DE155-BC32-4791-B9C8-55086CC7C2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Pre-processing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ea typeface="+mn-ea"/>
                <a:cs typeface="Calibri"/>
              </a:rPr>
              <a:t>Experimental</a:t>
            </a:r>
            <a:r>
              <a:rPr lang="en-US">
                <a:ea typeface="+mn-ea"/>
              </a:rPr>
              <a:t> settings</a:t>
            </a:r>
            <a:endParaRPr lang="en-US" sz="2000"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Results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Evaluation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4919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000" err="1"/>
              <a:t>Pre-processing</a:t>
            </a:r>
            <a:endParaRPr lang="tr-TR" sz="4000" err="1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Re-scale</a:t>
            </a:r>
            <a:r>
              <a:rPr lang="el-GR"/>
              <a:t> </a:t>
            </a:r>
            <a:r>
              <a:rPr lang="el-GR" err="1"/>
              <a:t>all</a:t>
            </a:r>
            <a:r>
              <a:rPr lang="el-GR"/>
              <a:t> </a:t>
            </a:r>
            <a:r>
              <a:rPr lang="el-GR" err="1"/>
              <a:t>images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a </a:t>
            </a:r>
            <a:r>
              <a:rPr lang="el-GR" err="1"/>
              <a:t>size</a:t>
            </a:r>
            <a:r>
              <a:rPr lang="el-GR"/>
              <a:t> of 100 × 100 </a:t>
            </a:r>
            <a:r>
              <a:rPr lang="el-GR" err="1"/>
              <a:t>pixels</a:t>
            </a:r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Intensity</a:t>
            </a:r>
            <a:r>
              <a:rPr lang="el-GR"/>
              <a:t> </a:t>
            </a:r>
            <a:r>
              <a:rPr lang="el-GR" err="1"/>
              <a:t>normalization</a:t>
            </a:r>
            <a:endParaRPr lang="el-GR"/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Image</a:t>
            </a:r>
            <a:r>
              <a:rPr lang="el-GR"/>
              <a:t> </a:t>
            </a:r>
            <a:r>
              <a:rPr lang="el-GR" err="1"/>
              <a:t>pixel</a:t>
            </a:r>
            <a:r>
              <a:rPr lang="el-GR"/>
              <a:t> </a:t>
            </a:r>
            <a:r>
              <a:rPr lang="el-GR" err="1"/>
              <a:t>values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[0, 255] </a:t>
            </a:r>
            <a:r>
              <a:rPr lang="el-GR" err="1"/>
              <a:t>to</a:t>
            </a:r>
            <a:r>
              <a:rPr lang="el-GR"/>
              <a:t> [0, 1]</a:t>
            </a:r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Histogram</a:t>
            </a:r>
            <a:r>
              <a:rPr lang="el-GR"/>
              <a:t> </a:t>
            </a:r>
            <a:r>
              <a:rPr lang="el-GR" err="1"/>
              <a:t>equalization</a:t>
            </a:r>
            <a:r>
              <a:rPr lang="el-GR"/>
              <a:t> on the </a:t>
            </a:r>
            <a:r>
              <a:rPr lang="el-GR" err="1"/>
              <a:t>input</a:t>
            </a:r>
            <a:r>
              <a:rPr lang="el-GR"/>
              <a:t> </a:t>
            </a:r>
            <a:r>
              <a:rPr lang="el-GR" err="1"/>
              <a:t>images</a:t>
            </a:r>
            <a:r>
              <a:rPr lang="el-GR"/>
              <a:t> in </a:t>
            </a:r>
            <a:r>
              <a:rPr lang="el-GR" err="1"/>
              <a:t>all</a:t>
            </a:r>
            <a:r>
              <a:rPr lang="el-GR"/>
              <a:t> </a:t>
            </a:r>
            <a:r>
              <a:rPr lang="el-GR" err="1"/>
              <a:t>three</a:t>
            </a:r>
            <a:r>
              <a:rPr lang="el-GR"/>
              <a:t> RGB </a:t>
            </a:r>
            <a:r>
              <a:rPr lang="el-GR" err="1"/>
              <a:t>channels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improve</a:t>
            </a:r>
            <a:r>
              <a:rPr lang="el-GR"/>
              <a:t> </a:t>
            </a:r>
            <a:r>
              <a:rPr lang="el-GR" err="1"/>
              <a:t>image</a:t>
            </a:r>
            <a:r>
              <a:rPr lang="el-GR"/>
              <a:t> </a:t>
            </a:r>
            <a:r>
              <a:rPr lang="el-GR" err="1"/>
              <a:t>contrast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C67EFD-8BD9-4A36-9488-BD955D3E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Experimental</a:t>
            </a:r>
            <a:r>
              <a:rPr lang="el-GR"/>
              <a:t> </a:t>
            </a:r>
            <a:r>
              <a:rPr lang="el-GR" err="1"/>
              <a:t>settings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D220CF-C632-4CC5-9556-A2A05099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/>
              <a:t>Towards the end of the pretrained model we add: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A </a:t>
            </a:r>
            <a:r>
              <a:rPr lang="en-US" sz="2000" b="1"/>
              <a:t>flatten layer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Followed by a </a:t>
            </a:r>
            <a:r>
              <a:rPr lang="en-US" sz="2000" b="1"/>
              <a:t>dense layer with 5120 neurons</a:t>
            </a:r>
            <a:r>
              <a:rPr lang="en-US" sz="2000"/>
              <a:t>, </a:t>
            </a:r>
            <a:r>
              <a:rPr lang="en-US" sz="2000" b="1"/>
              <a:t>sigmoid </a:t>
            </a:r>
            <a:r>
              <a:rPr lang="en-US" sz="2000"/>
              <a:t>activation function, and </a:t>
            </a:r>
            <a:r>
              <a:rPr lang="en-US" sz="2000" b="1"/>
              <a:t>L2 kernel </a:t>
            </a:r>
            <a:r>
              <a:rPr lang="en-US" sz="2000" b="1" err="1"/>
              <a:t>regularizer</a:t>
            </a:r>
            <a:r>
              <a:rPr lang="en-US" sz="2000" b="1"/>
              <a:t> </a:t>
            </a:r>
            <a:r>
              <a:rPr lang="en-US" sz="2000"/>
              <a:t>(with a large number of kernels)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Encodings (feature vectors) of the two input images are generated using this preceding dense layer.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Then, we add a </a:t>
            </a:r>
            <a:r>
              <a:rPr lang="en-US" sz="2000" b="1"/>
              <a:t>customized layer to compute L1 distance </a:t>
            </a:r>
            <a:r>
              <a:rPr lang="en-US" sz="2000"/>
              <a:t>by taking the absolute difference between the encodings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Finally, we add a </a:t>
            </a:r>
            <a:r>
              <a:rPr lang="en-US" sz="2000" b="1"/>
              <a:t>dense layer with a sigmoid </a:t>
            </a:r>
            <a:r>
              <a:rPr lang="en-US" sz="2000"/>
              <a:t>unit to generate the similarity score. We have used both contrastive and binary cross-entropy loss functions for model learning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In addition, </a:t>
            </a:r>
            <a:r>
              <a:rPr lang="en-US" sz="2000" b="1"/>
              <a:t>Adam optimizer </a:t>
            </a:r>
            <a:r>
              <a:rPr lang="en-US" sz="2000"/>
              <a:t>is used for model training and optimizing with an </a:t>
            </a:r>
            <a:r>
              <a:rPr lang="en-US" sz="2000" b="1"/>
              <a:t>initial learning rate of 0.0001</a:t>
            </a:r>
          </a:p>
        </p:txBody>
      </p:sp>
    </p:spTree>
    <p:extLst>
      <p:ext uri="{BB962C8B-B14F-4D97-AF65-F5344CB8AC3E}">
        <p14:creationId xmlns:p14="http://schemas.microsoft.com/office/powerpoint/2010/main" val="230198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err="1"/>
              <a:t>Results</a:t>
            </a:r>
            <a:r>
              <a:rPr lang="tr-TR" sz="2800"/>
              <a:t> (1/3) - </a:t>
            </a:r>
            <a:r>
              <a:rPr lang="tr-TR" sz="2800" err="1"/>
              <a:t>Contrastive</a:t>
            </a:r>
            <a:r>
              <a:rPr lang="tr-TR" sz="2800"/>
              <a:t> </a:t>
            </a:r>
            <a:r>
              <a:rPr lang="tr-TR" sz="2800" err="1"/>
              <a:t>vs</a:t>
            </a:r>
            <a:r>
              <a:rPr lang="tr-TR" sz="2800"/>
              <a:t> Cross-</a:t>
            </a:r>
            <a:r>
              <a:rPr lang="tr-TR" sz="2800" err="1"/>
              <a:t>entropy</a:t>
            </a:r>
            <a:r>
              <a:rPr lang="tr-TR" sz="2800"/>
              <a:t> </a:t>
            </a:r>
            <a:r>
              <a:rPr lang="tr-TR" sz="2800" err="1"/>
              <a:t>loss</a:t>
            </a:r>
            <a:endParaRPr lang="el-GR" sz="2800"/>
          </a:p>
        </p:txBody>
      </p:sp>
      <p:pic>
        <p:nvPicPr>
          <p:cNvPr id="10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79C19F9C-451F-4898-BF39-523B794B0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r="700"/>
          <a:stretch/>
        </p:blipFill>
        <p:spPr>
          <a:xfrm>
            <a:off x="434051" y="2123501"/>
            <a:ext cx="6549143" cy="3520951"/>
          </a:xfrm>
          <a:prstGeom prst="rect">
            <a:avLst/>
          </a:prstGeo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454048C-35F3-4295-82D7-84F5E4F3E3C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7335815" y="3181908"/>
            <a:ext cx="4466118" cy="1413962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indent="0" algn="ctr">
              <a:buNone/>
            </a:pPr>
            <a:r>
              <a:rPr lang="el-GR" err="1"/>
              <a:t>Generally</a:t>
            </a:r>
            <a:r>
              <a:rPr lang="el-GR"/>
              <a:t>, the </a:t>
            </a:r>
            <a:r>
              <a:rPr lang="el-GR" err="1"/>
              <a:t>performance</a:t>
            </a:r>
            <a:r>
              <a:rPr lang="el-GR"/>
              <a:t> </a:t>
            </a:r>
            <a:r>
              <a:rPr lang="el-GR" err="1"/>
              <a:t>results</a:t>
            </a:r>
            <a:r>
              <a:rPr lang="el-GR"/>
              <a:t> </a:t>
            </a:r>
            <a:r>
              <a:rPr lang="el-GR" err="1"/>
              <a:t>obtained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b="1" err="1"/>
              <a:t>contrastive</a:t>
            </a:r>
            <a:r>
              <a:rPr lang="el-GR" b="1"/>
              <a:t> </a:t>
            </a:r>
            <a:r>
              <a:rPr lang="el-GR" b="1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 </a:t>
            </a:r>
            <a:r>
              <a:rPr lang="el-GR" err="1"/>
              <a:t>seem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b="1" err="1"/>
              <a:t>better</a:t>
            </a:r>
            <a:r>
              <a:rPr lang="el-GR" b="1"/>
              <a:t> </a:t>
            </a:r>
            <a:r>
              <a:rPr lang="el-GR" err="1"/>
              <a:t>than</a:t>
            </a:r>
            <a:r>
              <a:rPr lang="el-GR"/>
              <a:t> the </a:t>
            </a:r>
            <a:r>
              <a:rPr lang="el-GR" err="1"/>
              <a:t>results</a:t>
            </a:r>
            <a:r>
              <a:rPr lang="el-GR"/>
              <a:t> </a:t>
            </a:r>
            <a:r>
              <a:rPr lang="el-GR" err="1"/>
              <a:t>obtained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err="1"/>
              <a:t>cross-entropy</a:t>
            </a:r>
            <a:r>
              <a:rPr lang="el-GR"/>
              <a:t> </a:t>
            </a:r>
            <a:r>
              <a:rPr lang="el-GR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.</a:t>
            </a:r>
          </a:p>
          <a:p>
            <a:pPr algn="ctr">
              <a:buFont typeface="Arial" pitchFamily="34"/>
              <a:buChar char="•"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err="1"/>
              <a:t>Results</a:t>
            </a:r>
            <a:r>
              <a:rPr lang="tr-TR" sz="2800"/>
              <a:t> (2/3) - </a:t>
            </a:r>
            <a:r>
              <a:rPr lang="tr-TR" sz="2800" err="1"/>
              <a:t>Accuracy</a:t>
            </a:r>
            <a:r>
              <a:rPr lang="tr-TR" sz="2800"/>
              <a:t> </a:t>
            </a:r>
            <a:r>
              <a:rPr lang="tr-TR" sz="2800" err="1"/>
              <a:t>and</a:t>
            </a:r>
            <a:r>
              <a:rPr lang="tr-TR" sz="2800"/>
              <a:t> </a:t>
            </a:r>
            <a:r>
              <a:rPr lang="tr-TR" sz="2800" err="1"/>
              <a:t>loss</a:t>
            </a:r>
            <a:r>
              <a:rPr lang="tr-TR" sz="2800"/>
              <a:t> </a:t>
            </a:r>
            <a:r>
              <a:rPr lang="tr-TR" sz="2800" err="1"/>
              <a:t>for</a:t>
            </a:r>
            <a:r>
              <a:rPr lang="tr-TR" sz="2800"/>
              <a:t> 3-way, 10-shot</a:t>
            </a:r>
            <a:endParaRPr lang="el-GR" sz="2800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413B50B3-ACB2-4B83-825E-FFF2D0D5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267" y="1993267"/>
            <a:ext cx="5411382" cy="4350686"/>
          </a:xfr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E5BB783-52A0-48ED-B796-F6F8303B68E4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50979" y="3143325"/>
            <a:ext cx="4350371" cy="1712975"/>
          </a:xfrm>
        </p:spPr>
        <p:txBody>
          <a:bodyPr/>
          <a:lstStyle/>
          <a:p>
            <a:pPr marL="0" indent="0" algn="ctr">
              <a:buNone/>
            </a:pPr>
            <a:r>
              <a:rPr lang="el-GR"/>
              <a:t>The </a:t>
            </a:r>
            <a:r>
              <a:rPr lang="el-GR" err="1"/>
              <a:t>model</a:t>
            </a:r>
            <a:r>
              <a:rPr lang="el-GR"/>
              <a:t> </a:t>
            </a:r>
            <a:r>
              <a:rPr lang="el-GR" err="1"/>
              <a:t>training</a:t>
            </a:r>
            <a:r>
              <a:rPr lang="el-GR"/>
              <a:t> and </a:t>
            </a:r>
            <a:r>
              <a:rPr lang="el-GR" err="1"/>
              <a:t>validation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b="1" err="1"/>
              <a:t>contrastive</a:t>
            </a:r>
            <a:r>
              <a:rPr lang="el-GR" b="1"/>
              <a:t> </a:t>
            </a:r>
            <a:r>
              <a:rPr lang="el-GR" b="1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 </a:t>
            </a:r>
            <a:r>
              <a:rPr lang="el-GR" err="1"/>
              <a:t>appears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b="1" err="1"/>
              <a:t>more</a:t>
            </a:r>
            <a:r>
              <a:rPr lang="el-GR" b="1"/>
              <a:t> </a:t>
            </a:r>
            <a:r>
              <a:rPr lang="el-GR" b="1" err="1"/>
              <a:t>stable</a:t>
            </a:r>
            <a:r>
              <a:rPr lang="el-GR"/>
              <a:t> and </a:t>
            </a:r>
            <a:r>
              <a:rPr lang="el-GR" err="1"/>
              <a:t>further</a:t>
            </a:r>
            <a:r>
              <a:rPr lang="el-GR"/>
              <a:t> </a:t>
            </a:r>
            <a:r>
              <a:rPr lang="el-GR" err="1"/>
              <a:t>shows</a:t>
            </a:r>
            <a:r>
              <a:rPr lang="el-GR"/>
              <a:t> </a:t>
            </a:r>
            <a:r>
              <a:rPr lang="el-GR" b="1" err="1"/>
              <a:t>better</a:t>
            </a:r>
            <a:r>
              <a:rPr lang="el-GR" b="1"/>
              <a:t> </a:t>
            </a:r>
            <a:r>
              <a:rPr lang="el-GR" b="1" err="1"/>
              <a:t>convergence</a:t>
            </a:r>
            <a:r>
              <a:rPr lang="el-GR"/>
              <a:t> </a:t>
            </a:r>
            <a:r>
              <a:rPr lang="el-GR" err="1"/>
              <a:t>even</a:t>
            </a:r>
            <a:r>
              <a:rPr lang="el-GR"/>
              <a:t> </a:t>
            </a:r>
            <a:r>
              <a:rPr lang="el-GR" err="1"/>
              <a:t>though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err="1"/>
              <a:t>longer</a:t>
            </a:r>
            <a:r>
              <a:rPr lang="el-GR"/>
              <a:t> </a:t>
            </a:r>
            <a:r>
              <a:rPr lang="el-GR" err="1"/>
              <a:t>training</a:t>
            </a:r>
            <a:r>
              <a:rPr lang="el-GR"/>
              <a:t> </a:t>
            </a:r>
            <a:r>
              <a:rPr lang="el-GR" err="1"/>
              <a:t>epochs</a:t>
            </a:r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C98EE-5A4B-4A42-92CE-DB38934A07E8}"/>
              </a:ext>
            </a:extLst>
          </p:cNvPr>
          <p:cNvSpPr txBox="1"/>
          <p:nvPr/>
        </p:nvSpPr>
        <p:spPr>
          <a:xfrm rot="-5400000">
            <a:off x="-19555" y="2610354"/>
            <a:ext cx="1266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err="1"/>
              <a:t>Contrastive</a:t>
            </a:r>
            <a:endParaRPr lang="el-GR" err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DD1CF-C324-4D3F-AAC9-69B06781BBA9}"/>
              </a:ext>
            </a:extLst>
          </p:cNvPr>
          <p:cNvSpPr txBox="1"/>
          <p:nvPr/>
        </p:nvSpPr>
        <p:spPr>
          <a:xfrm rot="-5400000">
            <a:off x="-151051" y="4973903"/>
            <a:ext cx="154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/>
              <a:t>Cross-</a:t>
            </a:r>
            <a:r>
              <a:rPr lang="el-GR" err="1"/>
              <a:t>entropy</a:t>
            </a:r>
            <a:endParaRPr lang="el-G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A050B3-8397-4A60-877C-222E7F9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err="1"/>
              <a:t>Results</a:t>
            </a:r>
            <a:r>
              <a:rPr lang="el-GR" sz="2800"/>
              <a:t> (3/3)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A45193-1764-48C8-8FA5-2F8F8DA4378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853536" y="3046869"/>
            <a:ext cx="4639738" cy="1886595"/>
          </a:xfrm>
        </p:spPr>
        <p:txBody>
          <a:bodyPr/>
          <a:lstStyle/>
          <a:p>
            <a:pPr algn="ctr"/>
            <a:r>
              <a:rPr lang="el-GR"/>
              <a:t>The </a:t>
            </a:r>
            <a:r>
              <a:rPr lang="el-GR" err="1"/>
              <a:t>proposed</a:t>
            </a:r>
            <a:r>
              <a:rPr lang="el-GR"/>
              <a:t> </a:t>
            </a:r>
            <a:r>
              <a:rPr lang="el-GR" err="1"/>
              <a:t>model</a:t>
            </a:r>
            <a:r>
              <a:rPr lang="el-GR"/>
              <a:t> </a:t>
            </a:r>
            <a:r>
              <a:rPr lang="el-GR" err="1"/>
              <a:t>produces</a:t>
            </a:r>
            <a:r>
              <a:rPr lang="el-GR"/>
              <a:t> </a:t>
            </a:r>
            <a:r>
              <a:rPr lang="el-GR" err="1"/>
              <a:t>impressive</a:t>
            </a:r>
            <a:r>
              <a:rPr lang="el-GR"/>
              <a:t> </a:t>
            </a:r>
            <a:r>
              <a:rPr lang="el-GR" err="1"/>
              <a:t>values</a:t>
            </a:r>
            <a:r>
              <a:rPr lang="el-GR"/>
              <a:t> of </a:t>
            </a:r>
            <a:r>
              <a:rPr lang="el-GR" err="1"/>
              <a:t>sensitivity</a:t>
            </a:r>
            <a:r>
              <a:rPr lang="el-GR"/>
              <a:t> (96.0%) and </a:t>
            </a:r>
            <a:r>
              <a:rPr lang="el-GR" err="1"/>
              <a:t>speciﬁcity</a:t>
            </a:r>
            <a:r>
              <a:rPr lang="el-GR"/>
              <a:t> (98.0%) </a:t>
            </a:r>
            <a:r>
              <a:rPr lang="el-GR" err="1"/>
              <a:t>which</a:t>
            </a:r>
            <a:r>
              <a:rPr lang="el-GR"/>
              <a:t> </a:t>
            </a:r>
            <a:r>
              <a:rPr lang="el-GR" err="1"/>
              <a:t>are</a:t>
            </a:r>
            <a:r>
              <a:rPr lang="el-GR"/>
              <a:t> </a:t>
            </a:r>
            <a:r>
              <a:rPr lang="el-GR" err="1"/>
              <a:t>deemed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err="1"/>
              <a:t>very</a:t>
            </a:r>
            <a:r>
              <a:rPr lang="el-GR"/>
              <a:t> </a:t>
            </a:r>
            <a:r>
              <a:rPr lang="el-GR" err="1"/>
              <a:t>critical</a:t>
            </a:r>
            <a:r>
              <a:rPr lang="el-GR"/>
              <a:t> </a:t>
            </a:r>
            <a:r>
              <a:rPr lang="el-GR" err="1"/>
              <a:t>performance</a:t>
            </a:r>
            <a:r>
              <a:rPr lang="el-GR"/>
              <a:t> </a:t>
            </a:r>
            <a:r>
              <a:rPr lang="el-GR" err="1"/>
              <a:t>estimates</a:t>
            </a:r>
            <a:r>
              <a:rPr lang="el-GR"/>
              <a:t> for </a:t>
            </a:r>
            <a:r>
              <a:rPr lang="el-GR" err="1"/>
              <a:t>applications</a:t>
            </a:r>
            <a:r>
              <a:rPr lang="el-GR"/>
              <a:t> in </a:t>
            </a:r>
            <a:r>
              <a:rPr lang="el-GR" err="1"/>
              <a:t>medical</a:t>
            </a:r>
            <a:r>
              <a:rPr lang="el-GR"/>
              <a:t> </a:t>
            </a:r>
            <a:r>
              <a:rPr lang="el-GR" err="1"/>
              <a:t>settings</a:t>
            </a:r>
            <a:endParaRPr lang="el-GR"/>
          </a:p>
        </p:txBody>
      </p:sp>
      <p:pic>
        <p:nvPicPr>
          <p:cNvPr id="6" name="Resim 13" descr="tablo içeren bir resim&#10;&#10;Açıklama otomatik olarak oluşturuldu">
            <a:extLst>
              <a:ext uri="{FF2B5EF4-FFF2-40B4-BE49-F238E27FC236}">
                <a16:creationId xmlns:a16="http://schemas.microsoft.com/office/drawing/2014/main" id="{77CD59D4-1338-4B2C-921F-0D89166D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7" y="2118359"/>
            <a:ext cx="5703758" cy="1874680"/>
          </a:xfrm>
          <a:prstGeom prst="rect">
            <a:avLst/>
          </a:prstGeom>
        </p:spPr>
      </p:pic>
      <p:pic>
        <p:nvPicPr>
          <p:cNvPr id="8" name="Resim 9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6FAD0-10B1-43A5-8F2F-5F940676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8" y="3993424"/>
            <a:ext cx="5598670" cy="1737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Conclusion &amp; Future Works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The proposed model exhibits comparable or in some cases better performance than the studied fine-tuned pre-trained CNN models.</a:t>
            </a:r>
            <a:endParaRPr lang="el-GR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It is planned to better tackle COVID-19 diagnosis problem as a multi-modal data fusion problem where various types of clinical data such as patient vitals, location, and population density will be used in addition to image data.</a:t>
            </a: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meta-learning approaches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There are three common approaches</a:t>
            </a:r>
            <a:r>
              <a:rPr lang="en-US" sz="2400" b="1" baseline="30000">
                <a:hlinkClick r:id="rId2"/>
              </a:rPr>
              <a:t>[8]</a:t>
            </a:r>
            <a:endParaRPr lang="en-US" sz="2400" b="1"/>
          </a:p>
          <a:p>
            <a:pPr>
              <a:buFont typeface="Arial" pitchFamily="34"/>
              <a:buChar char="•"/>
            </a:pPr>
            <a:r>
              <a:rPr lang="en-US"/>
              <a:t>Using (cyclic) networks with external or internal memory (model-based)</a:t>
            </a:r>
          </a:p>
          <a:p>
            <a:pPr>
              <a:buFont typeface="Arial" pitchFamily="34"/>
              <a:buChar char="•"/>
            </a:pPr>
            <a:r>
              <a:rPr lang="en-US" b="1"/>
              <a:t>Learning effective distance metrics (metrics-based)</a:t>
            </a:r>
          </a:p>
          <a:p>
            <a:pPr>
              <a:buFont typeface="Arial" pitchFamily="34"/>
              <a:buChar char="•"/>
            </a:pPr>
            <a:r>
              <a:rPr lang="en-US"/>
              <a:t>Explicitly optimizing model parameters for fast learning (optimization-based).</a:t>
            </a:r>
          </a:p>
          <a:p>
            <a:endParaRPr lang="en-US"/>
          </a:p>
        </p:txBody>
      </p:sp>
      <p:pic>
        <p:nvPicPr>
          <p:cNvPr id="5" name="Γραφικό 1977" descr="Häkchen με συμπαγές γέμισμα">
            <a:extLst>
              <a:ext uri="{FF2B5EF4-FFF2-40B4-BE49-F238E27FC236}">
                <a16:creationId xmlns:a16="http://schemas.microsoft.com/office/drawing/2014/main" id="{83867779-E99F-4EDA-84ED-7C2AE501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9885" y="3172951"/>
            <a:ext cx="320985" cy="3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Resources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Shorfuzzaman</a:t>
            </a:r>
            <a:r>
              <a:rPr lang="en-GB"/>
              <a:t>, M., &amp; Hossain, M. S. (2021). </a:t>
            </a:r>
            <a:r>
              <a:rPr lang="en-GB" err="1"/>
              <a:t>MetaCOVID</a:t>
            </a:r>
            <a:r>
              <a:rPr lang="en-GB"/>
              <a:t>: A Siamese neural network framework with contrastive loss for n-shot diagnosis of COVID-19 patients. </a:t>
            </a:r>
            <a:r>
              <a:rPr lang="en-GB" i="1"/>
              <a:t>Pattern Recognition</a:t>
            </a:r>
            <a:r>
              <a:rPr lang="en-GB"/>
              <a:t>, </a:t>
            </a:r>
            <a:r>
              <a:rPr lang="en-GB" i="1"/>
              <a:t>113</a:t>
            </a:r>
            <a:r>
              <a:rPr lang="en-GB"/>
              <a:t>, 107700. </a:t>
            </a:r>
            <a:r>
              <a:rPr lang="en-GB">
                <a:hlinkClick r:id="rId2"/>
              </a:rPr>
              <a:t>https://doi.org/10.1016/J.PATCOG.2020.107700</a:t>
            </a:r>
            <a:endParaRPr lang="en-GB"/>
          </a:p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Naren</a:t>
            </a:r>
            <a:r>
              <a:rPr lang="en-GB"/>
              <a:t>, T., Zhu, Y., &amp; Wang, M. D. (2021). Covid-19 diagnosis using model agnostic meta-learning on limited chest X-ray images. </a:t>
            </a:r>
            <a:r>
              <a:rPr lang="en-GB" i="1"/>
              <a:t>Proceedings of the 12th ACM Conference on Bioinformatics, Computational Biology, and Health Informatics</a:t>
            </a:r>
            <a:r>
              <a:rPr lang="en-GB"/>
              <a:t>.   </a:t>
            </a:r>
            <a:r>
              <a:rPr lang="en-GB">
                <a:hlinkClick r:id="rId3"/>
              </a:rPr>
              <a:t>https://doi.org/10.1145/3459930.3469517</a:t>
            </a:r>
            <a:r>
              <a:rPr lang="en-GB"/>
              <a:t> </a:t>
            </a:r>
          </a:p>
          <a:p>
            <a:pPr marL="457200" indent="-457200">
              <a:buAutoNum type="arabicPeriod"/>
            </a:pPr>
            <a:r>
              <a:rPr lang="en-GB"/>
              <a:t>Singh, R., Bharti, V., Purohit, V., Kumar, A., Singh, A. K., &amp; Singh, S. K. (2021). </a:t>
            </a:r>
            <a:r>
              <a:rPr lang="en-GB" err="1"/>
              <a:t>MetaMed</a:t>
            </a:r>
            <a:r>
              <a:rPr lang="en-GB"/>
              <a:t>: Few-shot medical image classification using gradient-based meta-learning. </a:t>
            </a:r>
            <a:r>
              <a:rPr lang="en-GB" i="1"/>
              <a:t>Pattern Recognition</a:t>
            </a:r>
            <a:r>
              <a:rPr lang="en-GB"/>
              <a:t>, </a:t>
            </a:r>
            <a:r>
              <a:rPr lang="en-GB" i="1"/>
              <a:t>120</a:t>
            </a:r>
            <a:r>
              <a:rPr lang="en-GB"/>
              <a:t>, 108111. </a:t>
            </a:r>
            <a:r>
              <a:rPr lang="en-GB">
                <a:hlinkClick r:id="rId4"/>
              </a:rPr>
              <a:t>https://doi.org/10.1016/j.patcog.2021.108111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/>
              <a:t>International Journal of Intelligent Systems</a:t>
            </a:r>
            <a:r>
              <a:rPr lang="en-GB"/>
              <a:t>, </a:t>
            </a:r>
            <a:r>
              <a:rPr lang="en-GB" i="1"/>
              <a:t>36</a:t>
            </a:r>
            <a:r>
              <a:rPr lang="en-GB"/>
              <a:t>(8), 4033-4064. </a:t>
            </a:r>
            <a:r>
              <a:rPr lang="en-GB">
                <a:hlinkClick r:id="rId5"/>
              </a:rPr>
              <a:t>https://doi.org/10.1002/int.22449</a:t>
            </a:r>
            <a:endParaRPr lang="en-GB"/>
          </a:p>
          <a:p>
            <a:pPr marL="457200" indent="-457200">
              <a:buAutoNum type="arabicPeriod"/>
            </a:pPr>
            <a:r>
              <a:rPr lang="en-GB" err="1"/>
              <a:t>Simonyan</a:t>
            </a:r>
            <a:r>
              <a:rPr lang="en-GB"/>
              <a:t>, K., &amp; Zisserman, A. (2014). Very Deep Convolutional Networks for Large-Scale Image Recognition. </a:t>
            </a:r>
            <a:r>
              <a:rPr lang="en-GB" i="1"/>
              <a:t>3rd International Conference on Learning Representations, ICLR 2015 - Conference Track Proceedings</a:t>
            </a:r>
            <a:r>
              <a:rPr lang="en-GB"/>
              <a:t>. </a:t>
            </a:r>
            <a:r>
              <a:rPr lang="en-GB">
                <a:hlinkClick r:id="rId6"/>
              </a:rPr>
              <a:t>https://arxiv.org/abs/1409.1556v6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Deng, J., Dong, W., </a:t>
            </a:r>
            <a:r>
              <a:rPr lang="en-GB" err="1"/>
              <a:t>Socher</a:t>
            </a:r>
            <a:r>
              <a:rPr lang="en-GB"/>
              <a:t>, R., Li, L.-J., Kai Li, &amp; Li Fei-Fei. (2010). </a:t>
            </a:r>
            <a:r>
              <a:rPr lang="en-GB" i="1"/>
              <a:t>ImageNet: A large-scale hierarchical image database</a:t>
            </a:r>
            <a:r>
              <a:rPr lang="en-GB"/>
              <a:t>. 248–255. </a:t>
            </a:r>
            <a:r>
              <a:rPr lang="en-GB">
                <a:hlinkClick r:id="rId7"/>
              </a:rPr>
              <a:t>https://doi.org/10.1109/CVPR.2009.5206848</a:t>
            </a:r>
            <a:endParaRPr lang="el-GR"/>
          </a:p>
          <a:p>
            <a:pPr marL="457200" indent="-457200">
              <a:buAutoNum type="arabicPeriod"/>
            </a:pPr>
            <a:r>
              <a:rPr lang="en-GB"/>
              <a:t>Hadsell, R., Chopra, S., &amp; </a:t>
            </a:r>
            <a:r>
              <a:rPr lang="en-GB" err="1"/>
              <a:t>LeCun</a:t>
            </a:r>
            <a:r>
              <a:rPr lang="en-GB"/>
              <a:t>, Y. (2006). Dimensionality reduction by learning an invariant mapping. </a:t>
            </a:r>
            <a:r>
              <a:rPr lang="en-GB" i="1"/>
              <a:t>Proceedings of the IEEE Computer Society Conference on Computer Vision and Pattern Recognition</a:t>
            </a:r>
            <a:r>
              <a:rPr lang="en-GB"/>
              <a:t>, </a:t>
            </a:r>
            <a:r>
              <a:rPr lang="en-GB" i="1"/>
              <a:t>2</a:t>
            </a:r>
            <a:r>
              <a:rPr lang="en-GB"/>
              <a:t>, 1735–1742. </a:t>
            </a:r>
            <a:r>
              <a:rPr lang="en-GB">
                <a:hlinkClick r:id="rId8"/>
              </a:rPr>
              <a:t>https://doi.org/10.1109/CVPR.2006.100</a:t>
            </a:r>
            <a:endParaRPr lang="en-GB"/>
          </a:p>
          <a:p>
            <a:pPr marL="457200" indent="-457200">
              <a:buAutoNum type="arabicPeriod"/>
            </a:pPr>
            <a:endParaRPr lang="en-GB"/>
          </a:p>
          <a:p>
            <a:pPr marL="457200" indent="-457200">
              <a:buFont typeface="Calibri" pitchFamily="34"/>
              <a:buAutoNum type="arabicPeriod"/>
            </a:pPr>
            <a:endParaRPr lang="en-GB"/>
          </a:p>
          <a:p>
            <a:pPr marL="457200" indent="-457200">
              <a:buFont typeface="Calibri Light" panose="020F0302020204030204"/>
              <a:buAutoNum type="arabicPeriod"/>
            </a:pP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Select a paper based on the citations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32972"/>
              </p:ext>
            </p:extLst>
          </p:nvPr>
        </p:nvGraphicFramePr>
        <p:xfrm>
          <a:off x="442405" y="2238796"/>
          <a:ext cx="11368150" cy="338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1121084">
                  <a:extLst>
                    <a:ext uri="{9D8B030D-6E8A-4147-A177-3AD203B41FA5}">
                      <a16:colId xmlns:a16="http://schemas.microsoft.com/office/drawing/2014/main" val="33732915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Citations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[1] M. Shorfuzzaman</a:t>
                      </a:r>
                      <a:r>
                        <a:rPr lang="el-GR"/>
                        <a:t>, Μ</a:t>
                      </a:r>
                      <a:r>
                        <a:rPr lang="en-US"/>
                        <a:t>. S. Hossain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</a:rPr>
                        <a:t>MetaCOVID: A Siamese neural network framework with contrastive loss for n-shot diagnosis of COVID-19 patients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[2] T. Naren, Y. Zhu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COVID-19 diagnosis using model agnostic meta-learning on limited chest X-ray images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[3]  R. Singh, V. Bharti, et </a:t>
                      </a:r>
                      <a:r>
                        <a:rPr lang="en-GB"/>
                        <a:t>al.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MetaMed: Few-shot medical image classification using gradient-based meta-learning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[4] W. Zheng, L Yan</a:t>
                      </a:r>
                      <a:r>
                        <a:rPr lang="el-GR"/>
                        <a:t>,</a:t>
                      </a:r>
                      <a:r>
                        <a:rPr lang="en-GR"/>
                        <a:t> et </a:t>
                      </a:r>
                      <a:r>
                        <a:rPr lang="en-GB"/>
                        <a:t>al.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Learning to learn by yourself: Unsupervised meta‐learning with self‐knowledge distillation for COVID‐19 diagnosis from pneumonia cases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9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78BF22-CB7F-461E-AC35-A9D986E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</a:t>
            </a:r>
          </a:p>
        </p:txBody>
      </p:sp>
      <p:graphicFrame>
        <p:nvGraphicFramePr>
          <p:cNvPr id="618" name="Θέση περιεχομένου 611">
            <a:extLst>
              <a:ext uri="{FF2B5EF4-FFF2-40B4-BE49-F238E27FC236}">
                <a16:creationId xmlns:a16="http://schemas.microsoft.com/office/drawing/2014/main" id="{2AEC7EF6-544B-41AD-8110-89DEC135A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094699"/>
              </p:ext>
            </p:extLst>
          </p:nvPr>
        </p:nvGraphicFramePr>
        <p:xfrm>
          <a:off x="1097280" y="2108204"/>
          <a:ext cx="10058400" cy="376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65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 the Meta-Learning model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- VGG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1EA5CCE0-8D7D-4DBF-B428-E6D4CE2C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Transfer learning - VGG</a:t>
            </a:r>
          </a:p>
        </p:txBody>
      </p:sp>
      <p:pic>
        <p:nvPicPr>
          <p:cNvPr id="5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1A32CB93-96B7-440C-9016-542A304F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11096"/>
            <a:ext cx="6253211" cy="186033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BD43729F-2E03-4AD8-BB92-BD963434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258456"/>
            <a:ext cx="6253212" cy="1688367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6402125-1700-4951-B5B3-E1AC980B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8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2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6CD5E715-F5DC-4104-84C1-E05994001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9" r="24393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EEC086C-77F1-4FA5-85F4-1E96BE70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>
              <a:spcBef>
                <a:spcPct val="0"/>
              </a:spcBef>
            </a:pPr>
            <a:r>
              <a:rPr lang="en-US" sz="2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- A Siamese neural network framework with contrastive loss for </a:t>
            </a:r>
            <a:r>
              <a:rPr lang="en-US" sz="2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 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-shot diagnosis of COVID-19 patients</a:t>
            </a:r>
            <a:endParaRPr lang="en-US" sz="24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  <a:p>
            <a:pPr>
              <a:spcBef>
                <a:spcPct val="0"/>
              </a:spcBef>
            </a:pPr>
            <a:endParaRPr lang="en-US" sz="2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5" name="Θέση περιεχομένου 2">
            <a:extLst>
              <a:ext uri="{FF2B5EF4-FFF2-40B4-BE49-F238E27FC236}">
                <a16:creationId xmlns:a16="http://schemas.microsoft.com/office/drawing/2014/main" id="{EBDA699B-F6C5-4CA2-BB34-2F424A2EE4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4672" y="2022601"/>
          <a:ext cx="4626334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90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0</TotalTime>
  <Words>1971</Words>
  <Application>Microsoft Office PowerPoint</Application>
  <PresentationFormat>Widescreen</PresentationFormat>
  <Paragraphs>214</Paragraphs>
  <Slides>30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Arial,Sans-Serif</vt:lpstr>
      <vt:lpstr>Bookman Old Style</vt:lpstr>
      <vt:lpstr>Calibri</vt:lpstr>
      <vt:lpstr>Calibri Light</vt:lpstr>
      <vt:lpstr>Cambria Math</vt:lpstr>
      <vt:lpstr>Franklin Gothic Book</vt:lpstr>
      <vt:lpstr>Wingdings</vt:lpstr>
      <vt:lpstr>1_RetrospectVTI</vt:lpstr>
      <vt:lpstr>Classification with Meta-Learning</vt:lpstr>
      <vt:lpstr>Workflow</vt:lpstr>
      <vt:lpstr>Explore meta-learning approaches</vt:lpstr>
      <vt:lpstr>Research SOTA Meta-Learning Papers</vt:lpstr>
      <vt:lpstr>Select a paper based on the citations</vt:lpstr>
      <vt:lpstr>Insights</vt:lpstr>
      <vt:lpstr>Implement the Meta-Learning model</vt:lpstr>
      <vt:lpstr>Transfer learning - VGG</vt:lpstr>
      <vt:lpstr>MetaCovid  - A Siamese neural network framework with contrastive loss for n -shot diagnosis of COVID-19 patients </vt:lpstr>
      <vt:lpstr>What is Siamese network </vt:lpstr>
      <vt:lpstr>Why is it useful?</vt:lpstr>
      <vt:lpstr>  The Goal of the Paper</vt:lpstr>
      <vt:lpstr>Dataset</vt:lpstr>
      <vt:lpstr>Siamese Neural Network Architecture for MetaCovid</vt:lpstr>
      <vt:lpstr>Pre-trained CNN vs Custom CNN</vt:lpstr>
      <vt:lpstr>Architecture</vt:lpstr>
      <vt:lpstr>Energy Function</vt:lpstr>
      <vt:lpstr>Distance to Probability</vt:lpstr>
      <vt:lpstr>Loss Function and Training Strategy</vt:lpstr>
      <vt:lpstr>Binary cross entropy</vt:lpstr>
      <vt:lpstr>Contrastive Loss function [3]</vt:lpstr>
      <vt:lpstr>Training Algorithm</vt:lpstr>
      <vt:lpstr>Experiments &amp; Results </vt:lpstr>
      <vt:lpstr>Pre-processing</vt:lpstr>
      <vt:lpstr>Experimental settings</vt:lpstr>
      <vt:lpstr>Results (1/3) - Contrastive vs Cross-entropy loss</vt:lpstr>
      <vt:lpstr>Results (2/3) - Accuracy and loss for 3-way, 10-shot</vt:lpstr>
      <vt:lpstr>Results (3/3)</vt:lpstr>
      <vt:lpstr>Conclusion &amp; Future Works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Μαρκοδημητράκης Εμμανουήλ</cp:lastModifiedBy>
  <cp:revision>70</cp:revision>
  <dcterms:created xsi:type="dcterms:W3CDTF">2021-09-21T14:34:47Z</dcterms:created>
  <dcterms:modified xsi:type="dcterms:W3CDTF">2021-10-09T22:28:09Z</dcterms:modified>
</cp:coreProperties>
</file>